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552" r:id="rId3"/>
    <p:sldId id="553" r:id="rId4"/>
    <p:sldId id="554" r:id="rId5"/>
    <p:sldId id="555" r:id="rId6"/>
    <p:sldId id="556" r:id="rId7"/>
    <p:sldId id="557" r:id="rId8"/>
    <p:sldId id="572" r:id="rId9"/>
    <p:sldId id="558" r:id="rId10"/>
    <p:sldId id="559" r:id="rId11"/>
    <p:sldId id="574" r:id="rId12"/>
    <p:sldId id="561" r:id="rId13"/>
    <p:sldId id="562" r:id="rId14"/>
    <p:sldId id="563" r:id="rId15"/>
    <p:sldId id="564" r:id="rId16"/>
    <p:sldId id="565" r:id="rId17"/>
    <p:sldId id="566" r:id="rId18"/>
    <p:sldId id="567" r:id="rId19"/>
    <p:sldId id="568" r:id="rId20"/>
    <p:sldId id="569" r:id="rId21"/>
    <p:sldId id="573" r:id="rId22"/>
    <p:sldId id="575" r:id="rId23"/>
    <p:sldId id="576" r:id="rId24"/>
    <p:sldId id="577" r:id="rId25"/>
    <p:sldId id="578" r:id="rId26"/>
    <p:sldId id="579" r:id="rId27"/>
    <p:sldId id="580" r:id="rId28"/>
    <p:sldId id="581" r:id="rId29"/>
    <p:sldId id="582" r:id="rId30"/>
    <p:sldId id="583" r:id="rId31"/>
    <p:sldId id="584" r:id="rId32"/>
    <p:sldId id="585" r:id="rId33"/>
    <p:sldId id="586" r:id="rId34"/>
    <p:sldId id="587" r:id="rId35"/>
    <p:sldId id="588" r:id="rId36"/>
    <p:sldId id="589" r:id="rId37"/>
    <p:sldId id="59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C263007F-7F2B-4611-9165-940CAA0E3A5D}">
          <p14:sldIdLst>
            <p14:sldId id="256"/>
            <p14:sldId id="552"/>
            <p14:sldId id="553"/>
            <p14:sldId id="554"/>
            <p14:sldId id="555"/>
            <p14:sldId id="556"/>
            <p14:sldId id="557"/>
            <p14:sldId id="572"/>
            <p14:sldId id="558"/>
            <p14:sldId id="559"/>
            <p14:sldId id="574"/>
            <p14:sldId id="561"/>
            <p14:sldId id="562"/>
            <p14:sldId id="563"/>
            <p14:sldId id="564"/>
            <p14:sldId id="565"/>
            <p14:sldId id="566"/>
            <p14:sldId id="567"/>
            <p14:sldId id="568"/>
            <p14:sldId id="569"/>
            <p14:sldId id="573"/>
            <p14:sldId id="575"/>
            <p14:sldId id="576"/>
            <p14:sldId id="577"/>
            <p14:sldId id="578"/>
            <p14:sldId id="579"/>
            <p14:sldId id="580"/>
            <p14:sldId id="581"/>
            <p14:sldId id="582"/>
            <p14:sldId id="583"/>
            <p14:sldId id="584"/>
            <p14:sldId id="585"/>
            <p14:sldId id="586"/>
            <p14:sldId id="587"/>
            <p14:sldId id="588"/>
            <p14:sldId id="589"/>
            <p14:sldId id="5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92066" autoAdjust="0"/>
  </p:normalViewPr>
  <p:slideViewPr>
    <p:cSldViewPr>
      <p:cViewPr varScale="1">
        <p:scale>
          <a:sx n="69" d="100"/>
          <a:sy n="69" d="100"/>
        </p:scale>
        <p:origin x="1116"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29829A-6BEA-4081-80F1-1781354D31DE}" type="datetimeFigureOut">
              <a:rPr lang="en-US" smtClean="0"/>
              <a:t>11/1/2022</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BA92F-9A2C-499F-BFBF-DD106A2860A6}" type="slidenum">
              <a:rPr lang="en-US" smtClean="0"/>
              <a:t>‹#›</a:t>
            </a:fld>
            <a:endParaRPr lang="en-US"/>
          </a:p>
        </p:txBody>
      </p:sp>
    </p:spTree>
    <p:extLst>
      <p:ext uri="{BB962C8B-B14F-4D97-AF65-F5344CB8AC3E}">
        <p14:creationId xmlns:p14="http://schemas.microsoft.com/office/powerpoint/2010/main" val="360577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10"/>
          </p:nvPr>
        </p:nvSpPr>
        <p:spPr/>
        <p:txBody>
          <a:bodyPr/>
          <a:lstStyle/>
          <a:p>
            <a:fld id="{160BA92F-9A2C-499F-BFBF-DD106A2860A6}" type="slidenum">
              <a:rPr lang="en-US" smtClean="0"/>
              <a:t>6</a:t>
            </a:fld>
            <a:endParaRPr lang="en-US"/>
          </a:p>
        </p:txBody>
      </p:sp>
    </p:spTree>
    <p:extLst>
      <p:ext uri="{BB962C8B-B14F-4D97-AF65-F5344CB8AC3E}">
        <p14:creationId xmlns:p14="http://schemas.microsoft.com/office/powerpoint/2010/main" val="199335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11/1/2022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3306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11/1/2022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2358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11/1/2022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50839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11/1/2022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5858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687A7CB-37B0-4623-A7B2-BD341A289C86}" type="datetimeFigureOut">
              <a:rPr lang="en-US" smtClean="0"/>
              <a:t>11/1/2022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99958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4"/>
          <p:cNvSpPr>
            <a:spLocks noGrp="1"/>
          </p:cNvSpPr>
          <p:nvPr>
            <p:ph type="dt" sz="half" idx="10"/>
          </p:nvPr>
        </p:nvSpPr>
        <p:spPr/>
        <p:txBody>
          <a:bodyPr/>
          <a:lstStyle/>
          <a:p>
            <a:fld id="{9687A7CB-37B0-4623-A7B2-BD341A289C86}" type="datetimeFigureOut">
              <a:rPr lang="en-US" smtClean="0"/>
              <a:t>11/1/2022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9903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6"/>
          <p:cNvSpPr>
            <a:spLocks noGrp="1"/>
          </p:cNvSpPr>
          <p:nvPr>
            <p:ph type="dt" sz="half" idx="10"/>
          </p:nvPr>
        </p:nvSpPr>
        <p:spPr/>
        <p:txBody>
          <a:bodyPr/>
          <a:lstStyle/>
          <a:p>
            <a:fld id="{9687A7CB-37B0-4623-A7B2-BD341A289C86}" type="datetimeFigureOut">
              <a:rPr lang="en-US" smtClean="0"/>
              <a:t>11/1/2022</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79467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日期占位符 2"/>
          <p:cNvSpPr>
            <a:spLocks noGrp="1"/>
          </p:cNvSpPr>
          <p:nvPr>
            <p:ph type="dt" sz="half" idx="10"/>
          </p:nvPr>
        </p:nvSpPr>
        <p:spPr/>
        <p:txBody>
          <a:bodyPr/>
          <a:lstStyle/>
          <a:p>
            <a:fld id="{9687A7CB-37B0-4623-A7B2-BD341A289C86}" type="datetimeFigureOut">
              <a:rPr lang="en-US" smtClean="0"/>
              <a:t>11/1/2022</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26996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87A7CB-37B0-4623-A7B2-BD341A289C86}" type="datetimeFigureOut">
              <a:rPr lang="en-US" smtClean="0"/>
              <a:t>11/1/2022</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47646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11/1/2022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210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11/1/2022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06695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7A7CB-37B0-4623-A7B2-BD341A289C86}" type="datetimeFigureOut">
              <a:rPr lang="en-US" smtClean="0"/>
              <a:t>11/1/2022</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42F7D-D1F9-40D9-B652-BFB8B15F6775}" type="slidenum">
              <a:rPr lang="en-US" smtClean="0"/>
              <a:t>‹#›</a:t>
            </a:fld>
            <a:endParaRPr lang="en-US"/>
          </a:p>
        </p:txBody>
      </p:sp>
    </p:spTree>
    <p:extLst>
      <p:ext uri="{BB962C8B-B14F-4D97-AF65-F5344CB8AC3E}">
        <p14:creationId xmlns:p14="http://schemas.microsoft.com/office/powerpoint/2010/main" val="29465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a:t>Computational Physics</a:t>
            </a:r>
            <a:br>
              <a:rPr lang="en-US" dirty="0"/>
            </a:br>
            <a:r>
              <a:rPr lang="en-US" dirty="0"/>
              <a:t>(Lecture </a:t>
            </a:r>
            <a:r>
              <a:rPr lang="en-US" dirty="0" smtClean="0"/>
              <a:t>1</a:t>
            </a:r>
            <a:r>
              <a:rPr lang="en-US" altLang="zh-CN" dirty="0" smtClean="0"/>
              <a:t>6</a:t>
            </a:r>
            <a:r>
              <a:rPr lang="en-US" dirty="0" smtClean="0"/>
              <a:t>)</a:t>
            </a:r>
            <a:r>
              <a:rPr lang="en-US" dirty="0"/>
              <a:t>	</a:t>
            </a:r>
          </a:p>
        </p:txBody>
      </p:sp>
      <p:sp>
        <p:nvSpPr>
          <p:cNvPr id="3" name="副标题 2"/>
          <p:cNvSpPr>
            <a:spLocks noGrp="1"/>
          </p:cNvSpPr>
          <p:nvPr>
            <p:ph type="subTitle" idx="1"/>
          </p:nvPr>
        </p:nvSpPr>
        <p:spPr/>
        <p:txBody>
          <a:bodyPr/>
          <a:lstStyle/>
          <a:p>
            <a:r>
              <a:rPr lang="en-US" dirty="0"/>
              <a:t>PHY4061</a:t>
            </a:r>
          </a:p>
        </p:txBody>
      </p:sp>
    </p:spTree>
    <p:extLst>
      <p:ext uri="{BB962C8B-B14F-4D97-AF65-F5344CB8AC3E}">
        <p14:creationId xmlns:p14="http://schemas.microsoft.com/office/powerpoint/2010/main" val="288123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The solution of the differential equation is obtained when the functional no longer changes. </a:t>
            </a:r>
          </a:p>
          <a:p>
            <a:pPr lvl="1"/>
            <a:r>
              <a:rPr lang="en-US" dirty="0"/>
              <a:t>This numerical scheme, formally known as the </a:t>
            </a:r>
            <a:r>
              <a:rPr lang="en-US" i="1" dirty="0"/>
              <a:t>relaxation method</a:t>
            </a:r>
            <a:r>
              <a:rPr lang="en-US" dirty="0"/>
              <a:t>, is extremely powerful for solving elliptic equations, including the Poisson equation, the stationary diffusion equation, and the spatial part of the wave equation after the separation of variables.</a:t>
            </a:r>
          </a:p>
        </p:txBody>
      </p:sp>
    </p:spTree>
    <p:extLst>
      <p:ext uri="{BB962C8B-B14F-4D97-AF65-F5344CB8AC3E}">
        <p14:creationId xmlns:p14="http://schemas.microsoft.com/office/powerpoint/2010/main" val="1689074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the stationary one-dimensional diffusion equation</a:t>
            </a:r>
          </a:p>
        </p:txBody>
      </p:sp>
      <p:sp>
        <p:nvSpPr>
          <p:cNvPr id="3" name="内容占位符 2"/>
          <p:cNvSpPr>
            <a:spLocks noGrp="1"/>
          </p:cNvSpPr>
          <p:nvPr>
            <p:ph idx="1"/>
          </p:nvPr>
        </p:nvSpPr>
        <p:spPr/>
        <p:txBody>
          <a:bodyPr/>
          <a:lstStyle/>
          <a:p>
            <a:endParaRPr lang="en-US"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185" t="38125" r="31244" b="48069"/>
          <a:stretch/>
        </p:blipFill>
        <p:spPr bwMode="auto">
          <a:xfrm>
            <a:off x="539552" y="2060848"/>
            <a:ext cx="7429635" cy="1886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4784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a:bodyPr>
          <a:lstStyle/>
          <a:p>
            <a:r>
              <a:rPr lang="en-US" dirty="0"/>
              <a:t>the basic idea of the relaxation method: a guessed solution that satisfies the required boundary condition is gradually modified to satisfy the difference equation within the given tolerance.</a:t>
            </a:r>
          </a:p>
          <a:p>
            <a:r>
              <a:rPr lang="en-US" dirty="0"/>
              <a:t>So the key is to establish an updating scheme that can modify the guessed solution gradually toward the correct direction, namely, the direction with the functional minimized.</a:t>
            </a:r>
          </a:p>
        </p:txBody>
      </p:sp>
    </p:spTree>
    <p:extLst>
      <p:ext uri="{BB962C8B-B14F-4D97-AF65-F5344CB8AC3E}">
        <p14:creationId xmlns:p14="http://schemas.microsoft.com/office/powerpoint/2010/main" val="3689543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following updating scheme</a:t>
            </a: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36459" r="36398" b="59166"/>
          <a:stretch/>
        </p:blipFill>
        <p:spPr bwMode="auto">
          <a:xfrm>
            <a:off x="234643" y="2594992"/>
            <a:ext cx="8593741" cy="155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313184" y="4149080"/>
            <a:ext cx="8496944" cy="2031325"/>
          </a:xfrm>
          <a:prstGeom prst="rect">
            <a:avLst/>
          </a:prstGeom>
        </p:spPr>
        <p:txBody>
          <a:bodyPr wrap="square">
            <a:spAutoFit/>
          </a:bodyPr>
          <a:lstStyle/>
          <a:p>
            <a:r>
              <a:rPr lang="en-US" dirty="0"/>
              <a:t>where </a:t>
            </a:r>
            <a:r>
              <a:rPr lang="en-US" i="1" dirty="0"/>
              <a:t>n</a:t>
            </a:r>
            <a:r>
              <a:rPr lang="en-US" baseline="30000" dirty="0"/>
              <a:t>(</a:t>
            </a:r>
            <a:r>
              <a:rPr lang="en-US" i="1" baseline="30000" dirty="0"/>
              <a:t>k</a:t>
            </a:r>
            <a:r>
              <a:rPr lang="en-US" baseline="30000" dirty="0"/>
              <a:t>)</a:t>
            </a:r>
            <a:r>
              <a:rPr lang="en-US" i="1" baseline="-25000" dirty="0" err="1"/>
              <a:t>i</a:t>
            </a:r>
            <a:r>
              <a:rPr lang="en-US" i="1" dirty="0"/>
              <a:t> </a:t>
            </a:r>
            <a:r>
              <a:rPr lang="en-US" dirty="0"/>
              <a:t>is the solution of the </a:t>
            </a:r>
            <a:r>
              <a:rPr lang="en-US" i="1" dirty="0"/>
              <a:t>k</a:t>
            </a:r>
            <a:r>
              <a:rPr lang="en-US" dirty="0"/>
              <a:t>th iteration at the </a:t>
            </a:r>
            <a:r>
              <a:rPr lang="en-US" i="1" dirty="0" err="1"/>
              <a:t>i</a:t>
            </a:r>
            <a:r>
              <a:rPr lang="en-US" dirty="0" err="1"/>
              <a:t>th</a:t>
            </a:r>
            <a:r>
              <a:rPr lang="en-US" dirty="0"/>
              <a:t> lattice point; </a:t>
            </a:r>
            <a:r>
              <a:rPr lang="en-US" i="1" dirty="0" err="1"/>
              <a:t>n</a:t>
            </a:r>
            <a:r>
              <a:rPr lang="en-US" i="1" baseline="-25000" dirty="0" err="1"/>
              <a:t>i</a:t>
            </a:r>
            <a:r>
              <a:rPr lang="en-US" i="1" dirty="0"/>
              <a:t> </a:t>
            </a:r>
            <a:r>
              <a:rPr lang="en-US" dirty="0"/>
              <a:t>is given</a:t>
            </a:r>
          </a:p>
          <a:p>
            <a:r>
              <a:rPr lang="en-US" dirty="0"/>
              <a:t>from Eq. (7.69) with the terms on the right-hand side calculated under </a:t>
            </a:r>
            <a:r>
              <a:rPr lang="en-US" i="1" dirty="0"/>
              <a:t>n</a:t>
            </a:r>
            <a:r>
              <a:rPr lang="en-US" baseline="30000" dirty="0"/>
              <a:t>(</a:t>
            </a:r>
            <a:r>
              <a:rPr lang="en-US" i="1" baseline="30000" dirty="0"/>
              <a:t>k</a:t>
            </a:r>
            <a:r>
              <a:rPr lang="en-US" baseline="30000" dirty="0"/>
              <a:t>)</a:t>
            </a:r>
            <a:r>
              <a:rPr lang="en-US" dirty="0"/>
              <a:t> </a:t>
            </a:r>
            <a:r>
              <a:rPr lang="en-US" i="1" baseline="-25000" dirty="0" err="1"/>
              <a:t>i</a:t>
            </a:r>
            <a:r>
              <a:rPr lang="en-US" i="1" dirty="0"/>
              <a:t> </a:t>
            </a:r>
            <a:r>
              <a:rPr lang="en-US" dirty="0"/>
              <a:t>. </a:t>
            </a:r>
          </a:p>
          <a:p>
            <a:r>
              <a:rPr lang="en-US" i="1" dirty="0"/>
              <a:t>p </a:t>
            </a:r>
            <a:r>
              <a:rPr lang="en-US" dirty="0"/>
              <a:t>is an adjustable parameter restricted in the region </a:t>
            </a:r>
            <a:r>
              <a:rPr lang="en-US" i="1" dirty="0"/>
              <a:t>p </a:t>
            </a:r>
            <a:r>
              <a:rPr lang="en-US" dirty="0"/>
              <a:t>∈ [0</a:t>
            </a:r>
            <a:r>
              <a:rPr lang="en-US" i="1" dirty="0"/>
              <a:t>, </a:t>
            </a:r>
            <a:r>
              <a:rPr lang="en-US" dirty="0"/>
              <a:t>2]. </a:t>
            </a:r>
          </a:p>
          <a:p>
            <a:endParaRPr lang="en-US" dirty="0"/>
          </a:p>
          <a:p>
            <a:r>
              <a:rPr lang="en-US" dirty="0"/>
              <a:t>Reexamine the bench problem. </a:t>
            </a:r>
          </a:p>
          <a:p>
            <a:r>
              <a:rPr lang="en-US" i="1" dirty="0"/>
              <a:t>D</a:t>
            </a:r>
            <a:r>
              <a:rPr lang="en-US" dirty="0"/>
              <a:t>(</a:t>
            </a:r>
            <a:r>
              <a:rPr lang="en-US" i="1" dirty="0"/>
              <a:t>x</a:t>
            </a:r>
            <a:r>
              <a:rPr lang="en-US" dirty="0"/>
              <a:t>) = 1 and </a:t>
            </a:r>
            <a:r>
              <a:rPr lang="en-US" i="1" dirty="0"/>
              <a:t>S</a:t>
            </a:r>
            <a:r>
              <a:rPr lang="en-US" dirty="0"/>
              <a:t>(</a:t>
            </a:r>
            <a:r>
              <a:rPr lang="en-US" i="1" dirty="0"/>
              <a:t>x</a:t>
            </a:r>
            <a:r>
              <a:rPr lang="en-US" dirty="0"/>
              <a:t>) = −</a:t>
            </a:r>
            <a:r>
              <a:rPr lang="en-US" i="1" dirty="0"/>
              <a:t>f </a:t>
            </a:r>
            <a:r>
              <a:rPr lang="en-US" dirty="0"/>
              <a:t>(</a:t>
            </a:r>
            <a:r>
              <a:rPr lang="en-US" i="1" dirty="0"/>
              <a:t>x</a:t>
            </a:r>
            <a:r>
              <a:rPr lang="en-US" dirty="0"/>
              <a:t>)</a:t>
            </a:r>
            <a:r>
              <a:rPr lang="en-US" i="1" dirty="0"/>
              <a:t>/</a:t>
            </a:r>
            <a:r>
              <a:rPr lang="en-US" dirty="0"/>
              <a:t>(</a:t>
            </a:r>
            <a:r>
              <a:rPr lang="en-US" i="1" dirty="0"/>
              <a:t>Y I</a:t>
            </a:r>
            <a:r>
              <a:rPr lang="en-US" dirty="0"/>
              <a:t>). </a:t>
            </a:r>
          </a:p>
          <a:p>
            <a:endParaRPr lang="en-US" dirty="0"/>
          </a:p>
        </p:txBody>
      </p:sp>
    </p:spTree>
    <p:extLst>
      <p:ext uri="{BB962C8B-B14F-4D97-AF65-F5344CB8AC3E}">
        <p14:creationId xmlns:p14="http://schemas.microsoft.com/office/powerpoint/2010/main" val="334080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9900"/>
            <a:ext cx="4572000" cy="6740307"/>
          </a:xfrm>
          <a:prstGeom prst="rect">
            <a:avLst/>
          </a:prstGeom>
        </p:spPr>
        <p:txBody>
          <a:bodyPr>
            <a:spAutoFit/>
          </a:bodyPr>
          <a:lstStyle/>
          <a:p>
            <a:r>
              <a:rPr lang="en-US" b="1" dirty="0"/>
              <a:t>// A program to solve the problem of a person sitting</a:t>
            </a:r>
          </a:p>
          <a:p>
            <a:r>
              <a:rPr lang="en-US" b="1" dirty="0"/>
              <a:t>// on a bench with the relaxation scheme.</a:t>
            </a:r>
          </a:p>
          <a:p>
            <a:r>
              <a:rPr lang="en-US" b="1" dirty="0"/>
              <a:t>import </a:t>
            </a:r>
            <a:r>
              <a:rPr lang="en-US" b="1" dirty="0" err="1"/>
              <a:t>java.lang</a:t>
            </a:r>
            <a:r>
              <a:rPr lang="en-US" b="1" dirty="0"/>
              <a:t>.*;</a:t>
            </a:r>
          </a:p>
          <a:p>
            <a:r>
              <a:rPr lang="en-US" b="1" dirty="0"/>
              <a:t>public class Bench2 {</a:t>
            </a:r>
          </a:p>
          <a:p>
            <a:r>
              <a:rPr lang="en-US" b="1" dirty="0"/>
              <a:t>final static </a:t>
            </a:r>
            <a:r>
              <a:rPr lang="en-US" b="1" dirty="0" err="1"/>
              <a:t>int</a:t>
            </a:r>
            <a:r>
              <a:rPr lang="en-US" b="1" dirty="0"/>
              <a:t> n = 100, m = 2;</a:t>
            </a:r>
          </a:p>
          <a:p>
            <a:r>
              <a:rPr lang="en-US" b="1" dirty="0"/>
              <a:t>public static void main(String </a:t>
            </a:r>
            <a:r>
              <a:rPr lang="en-US" b="1" dirty="0" err="1"/>
              <a:t>argv</a:t>
            </a:r>
            <a:r>
              <a:rPr lang="en-US" b="1" dirty="0"/>
              <a:t>[]) {</a:t>
            </a:r>
          </a:p>
          <a:p>
            <a:r>
              <a:rPr lang="en-US" b="1" dirty="0"/>
              <a:t>double u[] = new double[n+1];</a:t>
            </a:r>
          </a:p>
          <a:p>
            <a:r>
              <a:rPr lang="en-US" b="1" dirty="0"/>
              <a:t>double d[] = new double[n+1];</a:t>
            </a:r>
          </a:p>
          <a:p>
            <a:r>
              <a:rPr lang="en-US" b="1" dirty="0"/>
              <a:t>double s[] = new double[n+1];</a:t>
            </a:r>
          </a:p>
          <a:p>
            <a:r>
              <a:rPr lang="pt-BR" b="1" dirty="0"/>
              <a:t>double l = 3, l2 = l/2, h = l/n, h2 = h*h;</a:t>
            </a:r>
          </a:p>
          <a:p>
            <a:r>
              <a:rPr lang="fr-FR" b="1" dirty="0"/>
              <a:t>double x0 = 0.25, x2 = x0*x0, e0 = 1/</a:t>
            </a:r>
            <a:r>
              <a:rPr lang="fr-FR" b="1" dirty="0" err="1"/>
              <a:t>Math.E</a:t>
            </a:r>
            <a:r>
              <a:rPr lang="fr-FR" b="1" dirty="0"/>
              <a:t>;</a:t>
            </a:r>
          </a:p>
          <a:p>
            <a:r>
              <a:rPr lang="en-US" b="1" dirty="0"/>
              <a:t>double x = 0, rho = 3, g = 9.8, f0 = 200;</a:t>
            </a:r>
          </a:p>
          <a:p>
            <a:r>
              <a:rPr lang="en-US" b="1" dirty="0"/>
              <a:t>double y = 1e9*</a:t>
            </a:r>
            <a:r>
              <a:rPr lang="en-US" b="1" dirty="0" err="1"/>
              <a:t>Math.pow</a:t>
            </a:r>
            <a:r>
              <a:rPr lang="en-US" b="1" dirty="0"/>
              <a:t>(0.03,3)*0.2/3;</a:t>
            </a:r>
          </a:p>
          <a:p>
            <a:r>
              <a:rPr lang="en-US" b="1" dirty="0"/>
              <a:t>double u0 = 0.032, p = 1.5, del =1e-3;</a:t>
            </a:r>
          </a:p>
          <a:p>
            <a:r>
              <a:rPr lang="en-US" b="1" dirty="0" err="1"/>
              <a:t>int</a:t>
            </a:r>
            <a:r>
              <a:rPr lang="en-US" b="1" dirty="0"/>
              <a:t> </a:t>
            </a:r>
            <a:r>
              <a:rPr lang="en-US" b="1" dirty="0" err="1"/>
              <a:t>nmax</a:t>
            </a:r>
            <a:r>
              <a:rPr lang="en-US" b="1" dirty="0"/>
              <a:t> = 100;</a:t>
            </a:r>
          </a:p>
          <a:p>
            <a:r>
              <a:rPr lang="en-US" b="1" dirty="0"/>
              <a:t>// Evaluate the source in the equation</a:t>
            </a:r>
          </a:p>
          <a:p>
            <a:r>
              <a:rPr lang="nn-NO" b="1" dirty="0"/>
              <a:t>for (int i=0; i&lt;=n; ++i) {</a:t>
            </a:r>
          </a:p>
          <a:p>
            <a:r>
              <a:rPr lang="en-US" b="1" dirty="0"/>
              <a:t>s[</a:t>
            </a:r>
            <a:r>
              <a:rPr lang="en-US" b="1" dirty="0" err="1"/>
              <a:t>i</a:t>
            </a:r>
            <a:r>
              <a:rPr lang="en-US" b="1" dirty="0"/>
              <a:t>] = rho*g;</a:t>
            </a:r>
          </a:p>
          <a:p>
            <a:r>
              <a:rPr lang="en-US" b="1" dirty="0"/>
              <a:t>x = h*i-l2;</a:t>
            </a:r>
          </a:p>
          <a:p>
            <a:r>
              <a:rPr lang="en-US" b="1" dirty="0"/>
              <a:t>if (</a:t>
            </a:r>
            <a:r>
              <a:rPr lang="en-US" b="1" dirty="0" err="1"/>
              <a:t>Math.abs</a:t>
            </a:r>
            <a:r>
              <a:rPr lang="en-US" b="1" dirty="0"/>
              <a:t>(x) &lt; x0)</a:t>
            </a:r>
          </a:p>
          <a:p>
            <a:r>
              <a:rPr lang="pt-BR" b="1" dirty="0"/>
              <a:t>s[i] += f0*(Math.exp(-x*x/x2)-e0);</a:t>
            </a:r>
          </a:p>
          <a:p>
            <a:r>
              <a:rPr lang="en-US" b="1" dirty="0"/>
              <a:t>s[</a:t>
            </a:r>
            <a:r>
              <a:rPr lang="en-US" b="1" dirty="0" err="1"/>
              <a:t>i</a:t>
            </a:r>
            <a:r>
              <a:rPr lang="en-US" b="1" dirty="0"/>
              <a:t>] *= h2/y;</a:t>
            </a:r>
          </a:p>
          <a:p>
            <a:r>
              <a:rPr lang="en-US" b="1" dirty="0"/>
              <a:t>}</a:t>
            </a:r>
            <a:endParaRPr lang="en-US" dirty="0"/>
          </a:p>
        </p:txBody>
      </p:sp>
      <p:sp>
        <p:nvSpPr>
          <p:cNvPr id="6" name="矩形 5"/>
          <p:cNvSpPr/>
          <p:nvPr/>
        </p:nvSpPr>
        <p:spPr>
          <a:xfrm>
            <a:off x="4572000" y="316898"/>
            <a:ext cx="4572000" cy="6186309"/>
          </a:xfrm>
          <a:prstGeom prst="rect">
            <a:avLst/>
          </a:prstGeom>
        </p:spPr>
        <p:txBody>
          <a:bodyPr>
            <a:spAutoFit/>
          </a:bodyPr>
          <a:lstStyle/>
          <a:p>
            <a:r>
              <a:rPr lang="nn-NO" b="1" dirty="0"/>
              <a:t>for (int i=1; i&lt;n; ++i) {</a:t>
            </a:r>
          </a:p>
          <a:p>
            <a:r>
              <a:rPr lang="en-US" b="1" dirty="0"/>
              <a:t>x = </a:t>
            </a:r>
            <a:r>
              <a:rPr lang="en-US" b="1" dirty="0" err="1"/>
              <a:t>Math.PI</a:t>
            </a:r>
            <a:r>
              <a:rPr lang="en-US" b="1" dirty="0"/>
              <a:t>*h*</a:t>
            </a:r>
            <a:r>
              <a:rPr lang="en-US" b="1" dirty="0" err="1"/>
              <a:t>i</a:t>
            </a:r>
            <a:r>
              <a:rPr lang="en-US" b="1" dirty="0"/>
              <a:t>/l;</a:t>
            </a:r>
          </a:p>
          <a:p>
            <a:r>
              <a:rPr lang="en-US" b="1" dirty="0"/>
              <a:t>u[</a:t>
            </a:r>
            <a:r>
              <a:rPr lang="en-US" b="1" dirty="0" err="1"/>
              <a:t>i</a:t>
            </a:r>
            <a:r>
              <a:rPr lang="en-US" b="1" dirty="0"/>
              <a:t>] = u0*</a:t>
            </a:r>
            <a:r>
              <a:rPr lang="en-US" b="1" dirty="0" err="1"/>
              <a:t>Math.sin</a:t>
            </a:r>
            <a:r>
              <a:rPr lang="en-US" b="1" dirty="0"/>
              <a:t>(x);</a:t>
            </a:r>
          </a:p>
          <a:p>
            <a:r>
              <a:rPr lang="en-US" b="1" dirty="0"/>
              <a:t>d[</a:t>
            </a:r>
            <a:r>
              <a:rPr lang="en-US" b="1" dirty="0" err="1"/>
              <a:t>i</a:t>
            </a:r>
            <a:r>
              <a:rPr lang="en-US" b="1" dirty="0"/>
              <a:t>] = 1;</a:t>
            </a:r>
          </a:p>
          <a:p>
            <a:r>
              <a:rPr lang="en-US" b="1" dirty="0"/>
              <a:t>}</a:t>
            </a:r>
          </a:p>
          <a:p>
            <a:r>
              <a:rPr lang="en-US" b="1" dirty="0"/>
              <a:t>d[0] = d[n] = 1;</a:t>
            </a:r>
          </a:p>
          <a:p>
            <a:r>
              <a:rPr lang="en-US" b="1" dirty="0"/>
              <a:t>relax(u, d, s, p, del, </a:t>
            </a:r>
            <a:r>
              <a:rPr lang="en-US" b="1" dirty="0" err="1"/>
              <a:t>nmax</a:t>
            </a:r>
            <a:r>
              <a:rPr lang="en-US" b="1" dirty="0"/>
              <a:t>);</a:t>
            </a:r>
          </a:p>
          <a:p>
            <a:r>
              <a:rPr lang="en-US" b="1" dirty="0"/>
              <a:t>// Output the result in every m time step</a:t>
            </a:r>
          </a:p>
          <a:p>
            <a:r>
              <a:rPr lang="en-US" b="1" dirty="0"/>
              <a:t>x = 0;</a:t>
            </a:r>
          </a:p>
          <a:p>
            <a:r>
              <a:rPr lang="en-US" b="1" dirty="0"/>
              <a:t>double </a:t>
            </a:r>
            <a:r>
              <a:rPr lang="en-US" b="1" dirty="0" err="1"/>
              <a:t>mh</a:t>
            </a:r>
            <a:r>
              <a:rPr lang="en-US" b="1" dirty="0"/>
              <a:t> = m*h;</a:t>
            </a:r>
          </a:p>
          <a:p>
            <a:r>
              <a:rPr lang="nn-NO" b="1" dirty="0"/>
              <a:t>for (int i=0; i&lt;n; i+=m) {</a:t>
            </a:r>
          </a:p>
          <a:p>
            <a:r>
              <a:rPr lang="en-US" b="1" dirty="0" err="1"/>
              <a:t>System.out.println</a:t>
            </a:r>
            <a:r>
              <a:rPr lang="en-US" b="1" dirty="0"/>
              <a:t>(x + " " + 100*u[</a:t>
            </a:r>
            <a:r>
              <a:rPr lang="en-US" b="1" dirty="0" err="1"/>
              <a:t>i</a:t>
            </a:r>
            <a:r>
              <a:rPr lang="en-US" b="1" dirty="0"/>
              <a:t>]);</a:t>
            </a:r>
          </a:p>
          <a:p>
            <a:r>
              <a:rPr lang="en-US" b="1" dirty="0"/>
              <a:t>x += </a:t>
            </a:r>
            <a:r>
              <a:rPr lang="en-US" b="1" dirty="0" err="1"/>
              <a:t>mh</a:t>
            </a:r>
            <a:r>
              <a:rPr lang="en-US" b="1" dirty="0"/>
              <a:t>;</a:t>
            </a:r>
          </a:p>
          <a:p>
            <a:r>
              <a:rPr lang="en-US" b="1" dirty="0"/>
              <a:t>}</a:t>
            </a:r>
          </a:p>
          <a:p>
            <a:r>
              <a:rPr lang="en-US" b="1" dirty="0"/>
              <a:t>}</a:t>
            </a:r>
          </a:p>
          <a:p>
            <a:r>
              <a:rPr lang="en-US" b="1" dirty="0"/>
              <a:t>// Method to complete one step of relaxation.</a:t>
            </a:r>
          </a:p>
          <a:p>
            <a:r>
              <a:rPr lang="en-US" b="1" dirty="0"/>
              <a:t>public static void relax(double u[], double d[],</a:t>
            </a:r>
          </a:p>
          <a:p>
            <a:r>
              <a:rPr lang="fr-FR" b="1" dirty="0"/>
              <a:t>double s[], double p, double </a:t>
            </a:r>
            <a:r>
              <a:rPr lang="fr-FR" b="1" dirty="0" err="1"/>
              <a:t>del</a:t>
            </a:r>
            <a:r>
              <a:rPr lang="fr-FR" b="1" dirty="0"/>
              <a:t>, </a:t>
            </a:r>
            <a:r>
              <a:rPr lang="fr-FR" b="1" dirty="0" err="1"/>
              <a:t>int</a:t>
            </a:r>
            <a:r>
              <a:rPr lang="fr-FR" b="1" dirty="0"/>
              <a:t> </a:t>
            </a:r>
            <a:r>
              <a:rPr lang="fr-FR" b="1" dirty="0" err="1"/>
              <a:t>nmax</a:t>
            </a:r>
            <a:r>
              <a:rPr lang="fr-FR" b="1" dirty="0"/>
              <a:t>) {</a:t>
            </a:r>
          </a:p>
          <a:p>
            <a:r>
              <a:rPr lang="en-US" b="1" dirty="0" err="1"/>
              <a:t>int</a:t>
            </a:r>
            <a:r>
              <a:rPr lang="en-US" b="1" dirty="0"/>
              <a:t> n = u.length-1;</a:t>
            </a:r>
          </a:p>
          <a:p>
            <a:r>
              <a:rPr lang="fr-FR" b="1" dirty="0"/>
              <a:t>double q = 1-p, fi = 0;</a:t>
            </a:r>
          </a:p>
          <a:p>
            <a:r>
              <a:rPr lang="en-US" b="1" dirty="0"/>
              <a:t>double du = 2*del;</a:t>
            </a:r>
          </a:p>
          <a:p>
            <a:r>
              <a:rPr lang="en-US" b="1" dirty="0" err="1"/>
              <a:t>int</a:t>
            </a:r>
            <a:r>
              <a:rPr lang="en-US" b="1" dirty="0"/>
              <a:t> k = 0;</a:t>
            </a:r>
            <a:endParaRPr lang="en-US" dirty="0"/>
          </a:p>
        </p:txBody>
      </p:sp>
    </p:spTree>
    <p:extLst>
      <p:ext uri="{BB962C8B-B14F-4D97-AF65-F5344CB8AC3E}">
        <p14:creationId xmlns:p14="http://schemas.microsoft.com/office/powerpoint/2010/main" val="2342795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941"/>
            <a:ext cx="4572000" cy="5078313"/>
          </a:xfrm>
          <a:prstGeom prst="rect">
            <a:avLst/>
          </a:prstGeom>
        </p:spPr>
        <p:txBody>
          <a:bodyPr>
            <a:spAutoFit/>
          </a:bodyPr>
          <a:lstStyle/>
          <a:p>
            <a:r>
              <a:rPr lang="en-US" b="1" dirty="0"/>
              <a:t>while ((du&gt;del) &amp;&amp; (k&lt;</a:t>
            </a:r>
            <a:r>
              <a:rPr lang="en-US" b="1" dirty="0" err="1"/>
              <a:t>nmax</a:t>
            </a:r>
            <a:r>
              <a:rPr lang="en-US" b="1" dirty="0"/>
              <a:t>)) {</a:t>
            </a:r>
          </a:p>
          <a:p>
            <a:r>
              <a:rPr lang="en-US" b="1" dirty="0"/>
              <a:t>du = 0;</a:t>
            </a:r>
          </a:p>
          <a:p>
            <a:r>
              <a:rPr lang="nn-NO" b="1" dirty="0"/>
              <a:t>for (int i=1; i&lt;n; ++i) {</a:t>
            </a:r>
          </a:p>
          <a:p>
            <a:r>
              <a:rPr lang="en-US" b="1" dirty="0"/>
              <a:t>fi = u[</a:t>
            </a:r>
            <a:r>
              <a:rPr lang="en-US" b="1" dirty="0" err="1"/>
              <a:t>i</a:t>
            </a:r>
            <a:r>
              <a:rPr lang="en-US" b="1" dirty="0"/>
              <a:t>];</a:t>
            </a:r>
          </a:p>
          <a:p>
            <a:r>
              <a:rPr lang="en-US" b="1" dirty="0"/>
              <a:t>u[</a:t>
            </a:r>
            <a:r>
              <a:rPr lang="en-US" b="1" dirty="0" err="1"/>
              <a:t>i</a:t>
            </a:r>
            <a:r>
              <a:rPr lang="en-US" b="1" dirty="0"/>
              <a:t>] = p*u[</a:t>
            </a:r>
            <a:r>
              <a:rPr lang="en-US" b="1" dirty="0" err="1"/>
              <a:t>i</a:t>
            </a:r>
            <a:r>
              <a:rPr lang="en-US" b="1" dirty="0"/>
              <a:t>]</a:t>
            </a:r>
          </a:p>
          <a:p>
            <a:r>
              <a:rPr lang="en-US" b="1" dirty="0"/>
              <a:t>+q*((d[i+1]+d[</a:t>
            </a:r>
            <a:r>
              <a:rPr lang="en-US" b="1" dirty="0" err="1"/>
              <a:t>i</a:t>
            </a:r>
            <a:r>
              <a:rPr lang="en-US" b="1" dirty="0"/>
              <a:t>])*u[i+1]</a:t>
            </a:r>
          </a:p>
          <a:p>
            <a:r>
              <a:rPr lang="pl-PL" b="1" dirty="0"/>
              <a:t>+(d[i]+d[i-1])*u[i-1]+2*s[i])/(4*d[i]);</a:t>
            </a:r>
          </a:p>
          <a:p>
            <a:r>
              <a:rPr lang="en-US" b="1" dirty="0"/>
              <a:t>fi = u[</a:t>
            </a:r>
            <a:r>
              <a:rPr lang="en-US" b="1" dirty="0" err="1"/>
              <a:t>i</a:t>
            </a:r>
            <a:r>
              <a:rPr lang="en-US" b="1" dirty="0"/>
              <a:t>]-fi;</a:t>
            </a:r>
          </a:p>
          <a:p>
            <a:r>
              <a:rPr lang="en-US" b="1" dirty="0"/>
              <a:t>du += fi*fi;</a:t>
            </a:r>
          </a:p>
          <a:p>
            <a:r>
              <a:rPr lang="en-US" b="1" dirty="0"/>
              <a:t>}</a:t>
            </a:r>
          </a:p>
          <a:p>
            <a:r>
              <a:rPr lang="en-US" b="1" dirty="0"/>
              <a:t>du = </a:t>
            </a:r>
            <a:r>
              <a:rPr lang="en-US" b="1" dirty="0" err="1"/>
              <a:t>Math.sqrt</a:t>
            </a:r>
            <a:r>
              <a:rPr lang="en-US" b="1" dirty="0"/>
              <a:t>(du/n);</a:t>
            </a:r>
          </a:p>
          <a:p>
            <a:r>
              <a:rPr lang="en-US" b="1" dirty="0"/>
              <a:t>k++;</a:t>
            </a:r>
          </a:p>
          <a:p>
            <a:r>
              <a:rPr lang="en-US" b="1" dirty="0"/>
              <a:t>}</a:t>
            </a:r>
          </a:p>
          <a:p>
            <a:r>
              <a:rPr lang="en-US" b="1" dirty="0"/>
              <a:t>if (k==</a:t>
            </a:r>
            <a:r>
              <a:rPr lang="en-US" b="1" dirty="0" err="1"/>
              <a:t>nmax</a:t>
            </a:r>
            <a:r>
              <a:rPr lang="en-US" b="1" dirty="0"/>
              <a:t>) </a:t>
            </a:r>
            <a:r>
              <a:rPr lang="en-US" b="1" dirty="0" err="1"/>
              <a:t>System.out.println</a:t>
            </a:r>
            <a:r>
              <a:rPr lang="en-US" b="1" dirty="0"/>
              <a:t>("Convergence not" +</a:t>
            </a:r>
          </a:p>
          <a:p>
            <a:r>
              <a:rPr lang="en-US" b="1" dirty="0"/>
              <a:t>" found after " + </a:t>
            </a:r>
            <a:r>
              <a:rPr lang="en-US" b="1" dirty="0" err="1"/>
              <a:t>nmax</a:t>
            </a:r>
            <a:r>
              <a:rPr lang="en-US" b="1" dirty="0"/>
              <a:t> + " iterations");</a:t>
            </a:r>
          </a:p>
          <a:p>
            <a:r>
              <a:rPr lang="en-US" b="1" dirty="0"/>
              <a:t>}</a:t>
            </a:r>
          </a:p>
          <a:p>
            <a:r>
              <a:rPr lang="en-US" b="1" dirty="0"/>
              <a:t>}</a:t>
            </a:r>
            <a:endParaRPr lang="en-US" dirty="0"/>
          </a:p>
        </p:txBody>
      </p:sp>
    </p:spTree>
    <p:extLst>
      <p:ext uri="{BB962C8B-B14F-4D97-AF65-F5344CB8AC3E}">
        <p14:creationId xmlns:p14="http://schemas.microsoft.com/office/powerpoint/2010/main" val="260388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dirty="0"/>
              <a:t>Note that in the above method we have used the updated </a:t>
            </a:r>
            <a:r>
              <a:rPr lang="en-US" i="1" dirty="0"/>
              <a:t>u</a:t>
            </a:r>
            <a:r>
              <a:rPr lang="en-US" i="1" baseline="-25000" dirty="0"/>
              <a:t>i</a:t>
            </a:r>
            <a:r>
              <a:rPr lang="en-US" baseline="-25000" dirty="0"/>
              <a:t>−1</a:t>
            </a:r>
            <a:r>
              <a:rPr lang="en-US" dirty="0"/>
              <a:t> on the right hand side of the relaxation scheme, which is usually more efficient but less stable!</a:t>
            </a:r>
          </a:p>
          <a:p>
            <a:r>
              <a:rPr lang="it-IT" dirty="0"/>
              <a:t>We have also used </a:t>
            </a:r>
            <a:r>
              <a:rPr lang="it-IT" i="1" dirty="0"/>
              <a:t>D </a:t>
            </a:r>
            <a:r>
              <a:rPr lang="it-IT" i="1" baseline="-25000" dirty="0"/>
              <a:t>(i</a:t>
            </a:r>
            <a:r>
              <a:rPr lang="it-IT" baseline="-25000" dirty="0"/>
              <a:t>−1</a:t>
            </a:r>
            <a:r>
              <a:rPr lang="it-IT" i="1" baseline="-25000" dirty="0"/>
              <a:t>/</a:t>
            </a:r>
            <a:r>
              <a:rPr lang="it-IT" baseline="-25000" dirty="0"/>
              <a:t>2)</a:t>
            </a:r>
            <a:r>
              <a:rPr lang="it-IT" dirty="0"/>
              <a:t>≈(</a:t>
            </a:r>
            <a:r>
              <a:rPr lang="it-IT" i="1" dirty="0"/>
              <a:t>D</a:t>
            </a:r>
            <a:r>
              <a:rPr lang="it-IT" i="1" baseline="-25000" dirty="0"/>
              <a:t>i</a:t>
            </a:r>
            <a:r>
              <a:rPr lang="it-IT" i="1" dirty="0"/>
              <a:t> </a:t>
            </a:r>
            <a:r>
              <a:rPr lang="it-IT" dirty="0"/>
              <a:t>+ </a:t>
            </a:r>
            <a:r>
              <a:rPr lang="it-IT" i="1" dirty="0"/>
              <a:t>D </a:t>
            </a:r>
            <a:r>
              <a:rPr lang="it-IT" i="1" baseline="-25000" dirty="0"/>
              <a:t>(i</a:t>
            </a:r>
            <a:r>
              <a:rPr lang="it-IT" baseline="-25000" dirty="0"/>
              <a:t>−1)</a:t>
            </a:r>
            <a:r>
              <a:rPr lang="it-IT" dirty="0"/>
              <a:t>)</a:t>
            </a:r>
            <a:r>
              <a:rPr lang="it-IT" i="1" dirty="0"/>
              <a:t>/</a:t>
            </a:r>
            <a:r>
              <a:rPr lang="it-IT" dirty="0"/>
              <a:t>2, </a:t>
            </a:r>
            <a:r>
              <a:rPr lang="it-IT" i="1" dirty="0"/>
              <a:t>D</a:t>
            </a:r>
            <a:r>
              <a:rPr lang="it-IT" i="1" baseline="-25000" dirty="0"/>
              <a:t>(i</a:t>
            </a:r>
            <a:r>
              <a:rPr lang="it-IT" baseline="-25000" dirty="0"/>
              <a:t>+1</a:t>
            </a:r>
            <a:r>
              <a:rPr lang="it-IT" i="1" baseline="-25000" dirty="0"/>
              <a:t>/</a:t>
            </a:r>
            <a:r>
              <a:rPr lang="it-IT" baseline="-25000" dirty="0"/>
              <a:t>2)</a:t>
            </a:r>
            <a:r>
              <a:rPr lang="it-IT" dirty="0"/>
              <a:t> ≈ (</a:t>
            </a:r>
            <a:r>
              <a:rPr lang="it-IT" i="1" dirty="0"/>
              <a:t>D</a:t>
            </a:r>
            <a:r>
              <a:rPr lang="it-IT" i="1" baseline="-25000" dirty="0"/>
              <a:t>i</a:t>
            </a:r>
            <a:r>
              <a:rPr lang="it-IT" i="1" dirty="0"/>
              <a:t> </a:t>
            </a:r>
            <a:r>
              <a:rPr lang="it-IT" dirty="0"/>
              <a:t>+ </a:t>
            </a:r>
            <a:r>
              <a:rPr lang="it-IT" i="1" dirty="0"/>
              <a:t>D</a:t>
            </a:r>
            <a:r>
              <a:rPr lang="it-IT" i="1" baseline="-25000" dirty="0"/>
              <a:t>(i</a:t>
            </a:r>
            <a:r>
              <a:rPr lang="it-IT" baseline="-25000" dirty="0"/>
              <a:t>+1)</a:t>
            </a:r>
            <a:r>
              <a:rPr lang="it-IT" dirty="0"/>
              <a:t>)</a:t>
            </a:r>
            <a:r>
              <a:rPr lang="it-IT" i="1" dirty="0"/>
              <a:t>/</a:t>
            </a:r>
            <a:r>
              <a:rPr lang="it-IT" dirty="0"/>
              <a:t>2, and </a:t>
            </a:r>
            <a:r>
              <a:rPr lang="it-IT" i="1" dirty="0"/>
              <a:t>D</a:t>
            </a:r>
            <a:r>
              <a:rPr lang="it-IT" i="1" baseline="-25000" dirty="0"/>
              <a:t>(i</a:t>
            </a:r>
            <a:r>
              <a:rPr lang="it-IT" baseline="-25000" dirty="0"/>
              <a:t>+1</a:t>
            </a:r>
            <a:r>
              <a:rPr lang="it-IT" i="1" baseline="-25000" dirty="0"/>
              <a:t>/</a:t>
            </a:r>
            <a:r>
              <a:rPr lang="it-IT" baseline="-25000" dirty="0"/>
              <a:t>2)</a:t>
            </a:r>
            <a:r>
              <a:rPr lang="it-IT" dirty="0"/>
              <a:t> + </a:t>
            </a:r>
            <a:r>
              <a:rPr lang="it-IT" i="1" dirty="0"/>
              <a:t>D</a:t>
            </a:r>
            <a:r>
              <a:rPr lang="it-IT" i="1" baseline="-25000" dirty="0"/>
              <a:t>(i</a:t>
            </a:r>
            <a:r>
              <a:rPr lang="it-IT" baseline="-25000" dirty="0"/>
              <a:t>−1</a:t>
            </a:r>
            <a:r>
              <a:rPr lang="it-IT" i="1" baseline="-25000" dirty="0"/>
              <a:t>/</a:t>
            </a:r>
            <a:r>
              <a:rPr lang="it-IT" baseline="-25000" dirty="0"/>
              <a:t>2)</a:t>
            </a:r>
            <a:r>
              <a:rPr lang="it-IT" dirty="0"/>
              <a:t> ≈ 2</a:t>
            </a:r>
            <a:r>
              <a:rPr lang="it-IT" i="1" dirty="0"/>
              <a:t>D</a:t>
            </a:r>
            <a:r>
              <a:rPr lang="it-IT" i="1" baseline="-25000" dirty="0"/>
              <a:t>i</a:t>
            </a:r>
          </a:p>
          <a:p>
            <a:r>
              <a:rPr lang="en-US" dirty="0"/>
              <a:t>The multiplication of </a:t>
            </a:r>
            <a:r>
              <a:rPr lang="en-US" i="1" dirty="0"/>
              <a:t>S</a:t>
            </a:r>
            <a:r>
              <a:rPr lang="en-US" dirty="0"/>
              <a:t>(</a:t>
            </a:r>
            <a:r>
              <a:rPr lang="en-US" i="1" dirty="0"/>
              <a:t>x</a:t>
            </a:r>
            <a:r>
              <a:rPr lang="en-US" dirty="0"/>
              <a:t>) by </a:t>
            </a:r>
            <a:r>
              <a:rPr lang="en-US" i="1" dirty="0"/>
              <a:t>h</a:t>
            </a:r>
            <a:r>
              <a:rPr lang="en-US" baseline="30000" dirty="0"/>
              <a:t>2</a:t>
            </a:r>
            <a:r>
              <a:rPr lang="en-US" dirty="0"/>
              <a:t> is done outside the method to keep the scheme more efficient. </a:t>
            </a:r>
          </a:p>
          <a:p>
            <a:r>
              <a:rPr lang="en-US" dirty="0"/>
              <a:t>In general, the solution with the LU decomposition is faster and more stable than the solution with the relaxation method for the bench problem. </a:t>
            </a:r>
          </a:p>
          <a:p>
            <a:r>
              <a:rPr lang="en-US" dirty="0"/>
              <a:t>But the situation reverses in the case of a higher dimensional system.</a:t>
            </a:r>
          </a:p>
        </p:txBody>
      </p:sp>
    </p:spTree>
    <p:extLst>
      <p:ext uri="{BB962C8B-B14F-4D97-AF65-F5344CB8AC3E}">
        <p14:creationId xmlns:p14="http://schemas.microsoft.com/office/powerpoint/2010/main" val="1070910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Now let us turn to the two-dimensional case, and we will use the Poisson equation:</a:t>
            </a:r>
          </a:p>
          <a:p>
            <a:endParaRPr lang="en-US" dirty="0"/>
          </a:p>
          <a:p>
            <a:endParaRPr lang="en-US" dirty="0"/>
          </a:p>
          <a:p>
            <a:r>
              <a:rPr lang="en-US" dirty="0"/>
              <a:t>if we consider the case with a rectangular boundary, we have</a:t>
            </a: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7708" r="36632" b="67263"/>
          <a:stretch/>
        </p:blipFill>
        <p:spPr bwMode="auto">
          <a:xfrm>
            <a:off x="1835696" y="2727960"/>
            <a:ext cx="5161693" cy="1091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313" t="39528" r="32071" b="55443"/>
          <a:stretch/>
        </p:blipFill>
        <p:spPr bwMode="auto">
          <a:xfrm>
            <a:off x="213360" y="5013176"/>
            <a:ext cx="8732520" cy="1091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467544" y="6095037"/>
            <a:ext cx="7920880" cy="646331"/>
          </a:xfrm>
          <a:prstGeom prst="rect">
            <a:avLst/>
          </a:prstGeom>
        </p:spPr>
        <p:txBody>
          <a:bodyPr wrap="square">
            <a:spAutoFit/>
          </a:bodyPr>
          <a:lstStyle/>
          <a:p>
            <a:r>
              <a:rPr lang="en-US" dirty="0"/>
              <a:t>where </a:t>
            </a:r>
            <a:r>
              <a:rPr lang="en-US" i="1" dirty="0" err="1"/>
              <a:t>i</a:t>
            </a:r>
            <a:r>
              <a:rPr lang="en-US" i="1" dirty="0"/>
              <a:t> </a:t>
            </a:r>
            <a:r>
              <a:rPr lang="en-US" dirty="0"/>
              <a:t>and </a:t>
            </a:r>
            <a:r>
              <a:rPr lang="en-US" i="1" dirty="0"/>
              <a:t>j </a:t>
            </a:r>
            <a:r>
              <a:rPr lang="en-US" dirty="0"/>
              <a:t>are used for the </a:t>
            </a:r>
            <a:r>
              <a:rPr lang="en-US" i="1" dirty="0"/>
              <a:t>x </a:t>
            </a:r>
            <a:r>
              <a:rPr lang="en-US" dirty="0"/>
              <a:t>and </a:t>
            </a:r>
            <a:r>
              <a:rPr lang="en-US" i="1" dirty="0"/>
              <a:t>y </a:t>
            </a:r>
            <a:r>
              <a:rPr lang="en-US" dirty="0"/>
              <a:t>coordinates and </a:t>
            </a:r>
            <a:r>
              <a:rPr lang="en-US" i="1" dirty="0" err="1"/>
              <a:t>hx</a:t>
            </a:r>
            <a:r>
              <a:rPr lang="en-US" i="1" dirty="0"/>
              <a:t> </a:t>
            </a:r>
            <a:r>
              <a:rPr lang="en-US" dirty="0"/>
              <a:t>and </a:t>
            </a:r>
            <a:r>
              <a:rPr lang="en-US" i="1" dirty="0" err="1"/>
              <a:t>hy</a:t>
            </a:r>
            <a:r>
              <a:rPr lang="en-US" i="1" dirty="0"/>
              <a:t> </a:t>
            </a:r>
            <a:r>
              <a:rPr lang="en-US" dirty="0"/>
              <a:t>are the intervals</a:t>
            </a:r>
          </a:p>
          <a:p>
            <a:r>
              <a:rPr lang="en-US" dirty="0"/>
              <a:t>along the </a:t>
            </a:r>
            <a:r>
              <a:rPr lang="en-US" i="1" dirty="0"/>
              <a:t>x </a:t>
            </a:r>
            <a:r>
              <a:rPr lang="en-US" dirty="0"/>
              <a:t>and </a:t>
            </a:r>
            <a:r>
              <a:rPr lang="en-US" i="1" dirty="0"/>
              <a:t>y </a:t>
            </a:r>
            <a:r>
              <a:rPr lang="en-US" dirty="0"/>
              <a:t>directions, respectively.</a:t>
            </a:r>
          </a:p>
        </p:txBody>
      </p:sp>
    </p:spTree>
    <p:extLst>
      <p:ext uri="{BB962C8B-B14F-4D97-AF65-F5344CB8AC3E}">
        <p14:creationId xmlns:p14="http://schemas.microsoft.com/office/powerpoint/2010/main" val="341533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We can rearrange the above equation so that the value of the solution at a specific point is given by the corresponding values at the neighboring points:</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206" t="57190" r="31718" b="37221"/>
          <a:stretch/>
        </p:blipFill>
        <p:spPr bwMode="auto">
          <a:xfrm>
            <a:off x="0" y="3717032"/>
            <a:ext cx="882619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3347864" y="4869160"/>
            <a:ext cx="1896096" cy="369332"/>
          </a:xfrm>
          <a:prstGeom prst="rect">
            <a:avLst/>
          </a:prstGeom>
        </p:spPr>
        <p:txBody>
          <a:bodyPr wrap="none">
            <a:spAutoFit/>
          </a:bodyPr>
          <a:lstStyle/>
          <a:p>
            <a:r>
              <a:rPr lang="en-US" dirty="0"/>
              <a:t>with </a:t>
            </a:r>
            <a:r>
              <a:rPr lang="el-GR" i="1" dirty="0"/>
              <a:t>α </a:t>
            </a:r>
            <a:r>
              <a:rPr lang="el-GR" dirty="0"/>
              <a:t>= (</a:t>
            </a:r>
            <a:r>
              <a:rPr lang="en-US" i="1" dirty="0" err="1"/>
              <a:t>hx</a:t>
            </a:r>
            <a:r>
              <a:rPr lang="en-US" i="1" dirty="0"/>
              <a:t>/</a:t>
            </a:r>
            <a:r>
              <a:rPr lang="en-US" i="1" dirty="0" err="1"/>
              <a:t>hy</a:t>
            </a:r>
            <a:r>
              <a:rPr lang="en-US" i="1" dirty="0"/>
              <a:t> </a:t>
            </a:r>
            <a:r>
              <a:rPr lang="en-US" dirty="0"/>
              <a:t>)</a:t>
            </a:r>
            <a:r>
              <a:rPr lang="en-US" baseline="30000" dirty="0"/>
              <a:t>2</a:t>
            </a:r>
            <a:r>
              <a:rPr lang="en-US" dirty="0"/>
              <a:t>.</a:t>
            </a:r>
          </a:p>
        </p:txBody>
      </p:sp>
    </p:spTree>
    <p:extLst>
      <p:ext uri="{BB962C8B-B14F-4D97-AF65-F5344CB8AC3E}">
        <p14:creationId xmlns:p14="http://schemas.microsoft.com/office/powerpoint/2010/main" val="818324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solution is obtained if the values of </a:t>
            </a:r>
            <a:r>
              <a:rPr lang="en-US" i="1" dirty="0" err="1"/>
              <a:t>φi</a:t>
            </a:r>
            <a:r>
              <a:rPr lang="en-US" i="1" dirty="0"/>
              <a:t> j </a:t>
            </a:r>
            <a:r>
              <a:rPr lang="en-US" dirty="0"/>
              <a:t>at all the lattice points satisfy the above equation and the boundary condition.</a:t>
            </a:r>
          </a:p>
          <a:p>
            <a:r>
              <a:rPr lang="en-US" dirty="0"/>
              <a:t>We first guess a solution that satisfies the boundary condition. </a:t>
            </a:r>
          </a:p>
          <a:p>
            <a:r>
              <a:rPr lang="en-US" dirty="0"/>
              <a:t>Then we can update or improve the guessed solution with</a:t>
            </a:r>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013" t="52291" r="49400" b="42084"/>
          <a:stretch/>
        </p:blipFill>
        <p:spPr bwMode="auto">
          <a:xfrm>
            <a:off x="3419872" y="4941168"/>
            <a:ext cx="4175622" cy="971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217736" y="5664990"/>
            <a:ext cx="8955781" cy="923330"/>
          </a:xfrm>
          <a:prstGeom prst="rect">
            <a:avLst/>
          </a:prstGeom>
        </p:spPr>
        <p:txBody>
          <a:bodyPr wrap="square">
            <a:spAutoFit/>
          </a:bodyPr>
          <a:lstStyle/>
          <a:p>
            <a:r>
              <a:rPr lang="en-US" dirty="0"/>
              <a:t>where </a:t>
            </a:r>
            <a:r>
              <a:rPr lang="en-US" i="1" dirty="0"/>
              <a:t>p </a:t>
            </a:r>
            <a:r>
              <a:rPr lang="en-US" dirty="0"/>
              <a:t>is an adjustable parameter close to 1. Here </a:t>
            </a:r>
            <a:r>
              <a:rPr lang="en-US" i="1" dirty="0"/>
              <a:t>φ</a:t>
            </a:r>
            <a:r>
              <a:rPr lang="en-US" baseline="30000" dirty="0"/>
              <a:t>(</a:t>
            </a:r>
            <a:r>
              <a:rPr lang="en-US" i="1" baseline="30000" dirty="0"/>
              <a:t>k</a:t>
            </a:r>
            <a:r>
              <a:rPr lang="en-US" baseline="30000" dirty="0"/>
              <a:t>)</a:t>
            </a:r>
            <a:r>
              <a:rPr lang="en-US" i="1" baseline="-25000" dirty="0" err="1"/>
              <a:t>i</a:t>
            </a:r>
            <a:r>
              <a:rPr lang="en-US" i="1" baseline="-25000" dirty="0"/>
              <a:t> j</a:t>
            </a:r>
            <a:r>
              <a:rPr lang="en-US" i="1" dirty="0"/>
              <a:t> </a:t>
            </a:r>
            <a:r>
              <a:rPr lang="en-US" dirty="0"/>
              <a:t>is the result of the</a:t>
            </a:r>
          </a:p>
          <a:p>
            <a:r>
              <a:rPr lang="en-US" i="1" dirty="0"/>
              <a:t>k</a:t>
            </a:r>
            <a:r>
              <a:rPr lang="en-US" dirty="0"/>
              <a:t>th iteration, and </a:t>
            </a:r>
            <a:r>
              <a:rPr lang="en-US" i="1" dirty="0" err="1"/>
              <a:t>φ</a:t>
            </a:r>
            <a:r>
              <a:rPr lang="en-US" i="1" baseline="-25000" dirty="0" err="1"/>
              <a:t>i</a:t>
            </a:r>
            <a:r>
              <a:rPr lang="en-US" i="1" baseline="-25000" dirty="0"/>
              <a:t> j</a:t>
            </a:r>
            <a:r>
              <a:rPr lang="en-US" i="1" dirty="0"/>
              <a:t> </a:t>
            </a:r>
            <a:r>
              <a:rPr lang="en-US" dirty="0"/>
              <a:t>is obtained with </a:t>
            </a:r>
            <a:r>
              <a:rPr lang="en-US" i="1" dirty="0"/>
              <a:t>φ</a:t>
            </a:r>
            <a:r>
              <a:rPr lang="en-US" baseline="30000" dirty="0"/>
              <a:t>(</a:t>
            </a:r>
            <a:r>
              <a:rPr lang="en-US" i="1" baseline="30000" dirty="0"/>
              <a:t>k</a:t>
            </a:r>
            <a:r>
              <a:rPr lang="en-US" baseline="30000" dirty="0"/>
              <a:t>)</a:t>
            </a:r>
            <a:r>
              <a:rPr lang="en-US" i="1" baseline="-25000" dirty="0" err="1"/>
              <a:t>i</a:t>
            </a:r>
            <a:r>
              <a:rPr lang="en-US" i="1" baseline="-25000" dirty="0"/>
              <a:t> j</a:t>
            </a:r>
            <a:r>
              <a:rPr lang="en-US" i="1" dirty="0"/>
              <a:t> </a:t>
            </a:r>
            <a:r>
              <a:rPr lang="en-US" dirty="0"/>
              <a:t>used on the right-hand side of the equation on the last page.</a:t>
            </a:r>
          </a:p>
        </p:txBody>
      </p:sp>
    </p:spTree>
    <p:extLst>
      <p:ext uri="{BB962C8B-B14F-4D97-AF65-F5344CB8AC3E}">
        <p14:creationId xmlns:p14="http://schemas.microsoft.com/office/powerpoint/2010/main" val="1302286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13184" y="19492"/>
            <a:ext cx="8229600" cy="4525963"/>
          </a:xfrm>
        </p:spPr>
        <p:txBody>
          <a:bodyPr>
            <a:normAutofit/>
          </a:bodyPr>
          <a:lstStyle/>
          <a:p>
            <a:r>
              <a:rPr lang="en-US" altLang="zh-CN" dirty="0"/>
              <a:t>Example: </a:t>
            </a:r>
            <a:r>
              <a:rPr lang="en-US" dirty="0"/>
              <a:t>a person is sitting at the middle of a long bench supported at both ends. </a:t>
            </a:r>
          </a:p>
          <a:p>
            <a:pPr lvl="1"/>
            <a:r>
              <a:rPr lang="en-US" dirty="0"/>
              <a:t>Assume that the length of the bench is </a:t>
            </a:r>
            <a:r>
              <a:rPr lang="en-US" i="1" dirty="0"/>
              <a:t>L</a:t>
            </a:r>
            <a:r>
              <a:rPr lang="en-US" dirty="0"/>
              <a:t>. </a:t>
            </a:r>
          </a:p>
          <a:p>
            <a:pPr lvl="1"/>
            <a:r>
              <a:rPr lang="en-US" dirty="0"/>
              <a:t>If we want to know the displacement of the bench at every point, we can establish the equation for the curvature at different locations from Newton’s equation for each tiny slice of the bench. </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264" t="36458" r="50897" b="56875"/>
          <a:stretch/>
        </p:blipFill>
        <p:spPr bwMode="auto">
          <a:xfrm>
            <a:off x="0" y="3572591"/>
            <a:ext cx="3816424" cy="1453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4283968" y="3429000"/>
            <a:ext cx="4572000" cy="2031325"/>
          </a:xfrm>
          <a:prstGeom prst="rect">
            <a:avLst/>
          </a:prstGeom>
        </p:spPr>
        <p:txBody>
          <a:bodyPr>
            <a:spAutoFit/>
          </a:bodyPr>
          <a:lstStyle/>
          <a:p>
            <a:r>
              <a:rPr lang="en-US" dirty="0"/>
              <a:t>where </a:t>
            </a:r>
            <a:r>
              <a:rPr lang="en-US" i="1" dirty="0"/>
              <a:t>u</a:t>
            </a:r>
            <a:r>
              <a:rPr lang="en-US" dirty="0"/>
              <a:t>(</a:t>
            </a:r>
            <a:r>
              <a:rPr lang="en-US" i="1" dirty="0"/>
              <a:t>x</a:t>
            </a:r>
            <a:r>
              <a:rPr lang="en-US" dirty="0"/>
              <a:t>) is the curvature (that is, the inverse of the effective radius of the curve</a:t>
            </a:r>
          </a:p>
          <a:p>
            <a:r>
              <a:rPr lang="en-US" dirty="0"/>
              <a:t>at </a:t>
            </a:r>
            <a:r>
              <a:rPr lang="en-US" i="1" dirty="0"/>
              <a:t>x</a:t>
            </a:r>
            <a:r>
              <a:rPr lang="en-US" dirty="0"/>
              <a:t>), </a:t>
            </a:r>
            <a:r>
              <a:rPr lang="en-US" i="1" dirty="0"/>
              <a:t>Y  </a:t>
            </a:r>
            <a:r>
              <a:rPr lang="en-US" dirty="0"/>
              <a:t>is Young’s modulus of the bench, </a:t>
            </a:r>
            <a:r>
              <a:rPr lang="en-US" i="1" dirty="0"/>
              <a:t>I </a:t>
            </a:r>
            <a:r>
              <a:rPr lang="en-US" dirty="0"/>
              <a:t>= </a:t>
            </a:r>
            <a:r>
              <a:rPr lang="en-US" i="1" dirty="0"/>
              <a:t>t</a:t>
            </a:r>
            <a:r>
              <a:rPr lang="en-US" baseline="30000" dirty="0"/>
              <a:t>3</a:t>
            </a:r>
            <a:r>
              <a:rPr lang="en-US" dirty="0"/>
              <a:t> </a:t>
            </a:r>
            <a:r>
              <a:rPr lang="en-US" i="1" dirty="0"/>
              <a:t>w/</a:t>
            </a:r>
            <a:r>
              <a:rPr lang="en-US" dirty="0"/>
              <a:t>3 is a geometric constant, with</a:t>
            </a:r>
          </a:p>
          <a:p>
            <a:r>
              <a:rPr lang="en-US" i="1" dirty="0"/>
              <a:t>t </a:t>
            </a:r>
            <a:r>
              <a:rPr lang="en-US" dirty="0"/>
              <a:t>being the thickness and </a:t>
            </a:r>
            <a:r>
              <a:rPr lang="en-US" i="1" dirty="0"/>
              <a:t>w </a:t>
            </a:r>
            <a:r>
              <a:rPr lang="en-US" dirty="0"/>
              <a:t>the width of the bench, and </a:t>
            </a:r>
            <a:r>
              <a:rPr lang="en-US" i="1" dirty="0"/>
              <a:t>f </a:t>
            </a:r>
            <a:r>
              <a:rPr lang="en-US" dirty="0"/>
              <a:t>(</a:t>
            </a:r>
            <a:r>
              <a:rPr lang="en-US" i="1" dirty="0"/>
              <a:t>x</a:t>
            </a:r>
            <a:r>
              <a:rPr lang="en-US" dirty="0"/>
              <a:t>) is the force density</a:t>
            </a:r>
          </a:p>
          <a:p>
            <a:r>
              <a:rPr lang="en-US" dirty="0"/>
              <a:t>on the bench.</a:t>
            </a:r>
          </a:p>
        </p:txBody>
      </p:sp>
      <p:sp>
        <p:nvSpPr>
          <p:cNvPr id="5" name="矩形 4"/>
          <p:cNvSpPr/>
          <p:nvPr/>
        </p:nvSpPr>
        <p:spPr>
          <a:xfrm>
            <a:off x="1858705" y="5507479"/>
            <a:ext cx="4572000" cy="923330"/>
          </a:xfrm>
          <a:prstGeom prst="rect">
            <a:avLst/>
          </a:prstGeom>
        </p:spPr>
        <p:txBody>
          <a:bodyPr>
            <a:spAutoFit/>
          </a:bodyPr>
          <a:lstStyle/>
          <a:p>
            <a:r>
              <a:rPr lang="en-US" dirty="0"/>
              <a:t>Because both ends are fixed, the curvatures there are taken to be</a:t>
            </a:r>
          </a:p>
          <a:p>
            <a:r>
              <a:rPr lang="nl-NL" dirty="0"/>
              <a:t>zero: that is, </a:t>
            </a:r>
            <a:r>
              <a:rPr lang="nl-NL" i="1" dirty="0"/>
              <a:t>u</a:t>
            </a:r>
            <a:r>
              <a:rPr lang="nl-NL" dirty="0"/>
              <a:t>(0) = </a:t>
            </a:r>
            <a:r>
              <a:rPr lang="nl-NL" i="1" dirty="0"/>
              <a:t>u</a:t>
            </a:r>
            <a:r>
              <a:rPr lang="nl-NL" dirty="0"/>
              <a:t>(</a:t>
            </a:r>
            <a:r>
              <a:rPr lang="nl-NL" i="1" dirty="0"/>
              <a:t>L</a:t>
            </a:r>
            <a:r>
              <a:rPr lang="nl-NL" dirty="0"/>
              <a:t>) = 0.</a:t>
            </a:r>
            <a:endParaRPr lang="en-US" dirty="0"/>
          </a:p>
        </p:txBody>
      </p:sp>
    </p:spTree>
    <p:extLst>
      <p:ext uri="{BB962C8B-B14F-4D97-AF65-F5344CB8AC3E}">
        <p14:creationId xmlns:p14="http://schemas.microsoft.com/office/powerpoint/2010/main" val="2025869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The second part of the above equation can be viewed as the correction to the solution, because it is obtained through the differential equation. </a:t>
            </a:r>
          </a:p>
          <a:p>
            <a:r>
              <a:rPr lang="en-US" dirty="0"/>
              <a:t>The choice of </a:t>
            </a:r>
            <a:r>
              <a:rPr lang="en-US" i="1" dirty="0"/>
              <a:t>p </a:t>
            </a:r>
            <a:r>
              <a:rPr lang="en-US" dirty="0"/>
              <a:t>determines the speed of convergence. </a:t>
            </a:r>
          </a:p>
          <a:p>
            <a:pPr lvl="1"/>
            <a:r>
              <a:rPr lang="en-US" dirty="0"/>
              <a:t>If </a:t>
            </a:r>
            <a:r>
              <a:rPr lang="en-US" i="1" dirty="0"/>
              <a:t>p </a:t>
            </a:r>
            <a:r>
              <a:rPr lang="en-US" dirty="0"/>
              <a:t>is selected outside the allowed range by the specific geometry and discretization, </a:t>
            </a:r>
          </a:p>
          <a:p>
            <a:pPr lvl="1"/>
            <a:r>
              <a:rPr lang="en-US" dirty="0"/>
              <a:t>the algorithm will be unstable.</a:t>
            </a:r>
          </a:p>
        </p:txBody>
      </p:sp>
    </p:spTree>
    <p:extLst>
      <p:ext uri="{BB962C8B-B14F-4D97-AF65-F5344CB8AC3E}">
        <p14:creationId xmlns:p14="http://schemas.microsoft.com/office/powerpoint/2010/main" val="224355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The optimized </a:t>
            </a:r>
            <a:r>
              <a:rPr lang="en-US" i="1" dirty="0"/>
              <a:t>p </a:t>
            </a:r>
            <a:r>
              <a:rPr lang="en-US" dirty="0"/>
              <a:t>is somewhere between 0 and 2. </a:t>
            </a:r>
          </a:p>
          <a:p>
            <a:r>
              <a:rPr lang="en-US" dirty="0"/>
              <a:t>In practice, we can find the optimized </a:t>
            </a:r>
            <a:r>
              <a:rPr lang="en-US" i="1" dirty="0"/>
              <a:t>p </a:t>
            </a:r>
            <a:r>
              <a:rPr lang="en-US" dirty="0"/>
              <a:t>easily by just running the program for a few iterations, say, ten, with different values of </a:t>
            </a:r>
            <a:r>
              <a:rPr lang="en-US" i="1" dirty="0"/>
              <a:t>p</a:t>
            </a:r>
            <a:r>
              <a:rPr lang="en-US" dirty="0"/>
              <a:t>. </a:t>
            </a:r>
          </a:p>
          <a:p>
            <a:r>
              <a:rPr lang="en-US" dirty="0"/>
              <a:t>The convergence can be analyzed easily with the result from iterations of each choice of </a:t>
            </a:r>
            <a:r>
              <a:rPr lang="en-US" i="1" dirty="0"/>
              <a:t>p</a:t>
            </a:r>
            <a:r>
              <a:rPr lang="en-US" dirty="0"/>
              <a:t>. </a:t>
            </a:r>
          </a:p>
          <a:p>
            <a:r>
              <a:rPr lang="en-US" dirty="0"/>
              <a:t>Mathematically, one can place an upper limit on </a:t>
            </a:r>
            <a:r>
              <a:rPr lang="en-US" i="1" dirty="0"/>
              <a:t>p </a:t>
            </a:r>
            <a:r>
              <a:rPr lang="en-US" dirty="0"/>
              <a:t>but in practice, this is not really necessary, because it is much easier to test the choice of </a:t>
            </a:r>
            <a:r>
              <a:rPr lang="en-US" i="1" dirty="0"/>
              <a:t>p </a:t>
            </a:r>
            <a:r>
              <a:rPr lang="en-US" dirty="0"/>
              <a:t>numerically.</a:t>
            </a:r>
          </a:p>
          <a:p>
            <a:endParaRPr lang="en-US" b="1" dirty="0"/>
          </a:p>
        </p:txBody>
      </p:sp>
    </p:spTree>
    <p:extLst>
      <p:ext uri="{BB962C8B-B14F-4D97-AF65-F5344CB8AC3E}">
        <p14:creationId xmlns:p14="http://schemas.microsoft.com/office/powerpoint/2010/main" val="2084758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467544" y="1484784"/>
            <a:ext cx="8229600" cy="4525963"/>
          </a:xfrm>
        </p:spPr>
        <p:txBody>
          <a:bodyPr>
            <a:normAutofit fontScale="77500" lnSpcReduction="20000"/>
          </a:bodyPr>
          <a:lstStyle/>
          <a:p>
            <a:r>
              <a:rPr lang="en-US" dirty="0"/>
              <a:t>T</a:t>
            </a:r>
            <a:r>
              <a:rPr lang="en-US" dirty="0" smtClean="0"/>
              <a:t>ypical </a:t>
            </a:r>
            <a:r>
              <a:rPr lang="en-US" dirty="0"/>
              <a:t>initial-value </a:t>
            </a:r>
            <a:r>
              <a:rPr lang="en-US" dirty="0" smtClean="0"/>
              <a:t>problems:</a:t>
            </a:r>
          </a:p>
          <a:p>
            <a:pPr lvl="1"/>
            <a:r>
              <a:rPr lang="en-US" dirty="0"/>
              <a:t>time-dependent diffusion </a:t>
            </a:r>
            <a:r>
              <a:rPr lang="en-US" dirty="0" smtClean="0"/>
              <a:t>equation,</a:t>
            </a:r>
          </a:p>
          <a:p>
            <a:pPr lvl="1"/>
            <a:r>
              <a:rPr lang="en-US" dirty="0"/>
              <a:t>the time-dependent wave </a:t>
            </a:r>
            <a:r>
              <a:rPr lang="en-US" dirty="0" smtClean="0"/>
              <a:t>equation</a:t>
            </a:r>
          </a:p>
          <a:p>
            <a:r>
              <a:rPr lang="en-US" dirty="0" smtClean="0"/>
              <a:t>Some are non-linear:</a:t>
            </a:r>
          </a:p>
          <a:p>
            <a:pPr lvl="1"/>
            <a:r>
              <a:rPr lang="en-US" dirty="0"/>
              <a:t>the equation for a stretched elastic </a:t>
            </a:r>
            <a:r>
              <a:rPr lang="en-US" dirty="0" smtClean="0"/>
              <a:t>string</a:t>
            </a:r>
          </a:p>
          <a:p>
            <a:pPr lvl="1"/>
            <a:r>
              <a:rPr lang="en-US" dirty="0" smtClean="0"/>
              <a:t> the</a:t>
            </a:r>
            <a:r>
              <a:rPr lang="en-US" dirty="0"/>
              <a:t> </a:t>
            </a:r>
            <a:r>
              <a:rPr lang="en-US" dirty="0" err="1" smtClean="0"/>
              <a:t>Navier</a:t>
            </a:r>
            <a:r>
              <a:rPr lang="en-US" dirty="0" smtClean="0"/>
              <a:t>–Stokes </a:t>
            </a:r>
            <a:r>
              <a:rPr lang="en-US" dirty="0"/>
              <a:t>equation in fluid dynamics</a:t>
            </a:r>
            <a:r>
              <a:rPr lang="en-US" dirty="0" smtClean="0"/>
              <a:t>.</a:t>
            </a:r>
          </a:p>
          <a:p>
            <a:r>
              <a:rPr lang="en-US" dirty="0"/>
              <a:t>apply </a:t>
            </a:r>
            <a:r>
              <a:rPr lang="en-US" dirty="0" smtClean="0"/>
              <a:t>the Fourier </a:t>
            </a:r>
            <a:r>
              <a:rPr lang="en-US" dirty="0"/>
              <a:t>transform for the time variable of the equation to reduce it to a </a:t>
            </a:r>
            <a:r>
              <a:rPr lang="en-US" dirty="0" smtClean="0"/>
              <a:t>stationary equation</a:t>
            </a:r>
          </a:p>
          <a:p>
            <a:pPr lvl="1"/>
            <a:r>
              <a:rPr lang="en-US" dirty="0"/>
              <a:t>which can be solved by the relaxation </a:t>
            </a:r>
            <a:r>
              <a:rPr lang="en-US" dirty="0" smtClean="0"/>
              <a:t>method</a:t>
            </a:r>
          </a:p>
          <a:p>
            <a:r>
              <a:rPr lang="en-US" altLang="zh-CN" dirty="0" smtClean="0"/>
              <a:t>The </a:t>
            </a:r>
            <a:r>
              <a:rPr lang="en-US" dirty="0" smtClean="0"/>
              <a:t>time </a:t>
            </a:r>
            <a:r>
              <a:rPr lang="en-US" dirty="0"/>
              <a:t>dependence can be obtained </a:t>
            </a:r>
            <a:endParaRPr lang="en-US" dirty="0" smtClean="0"/>
          </a:p>
          <a:p>
            <a:pPr lvl="1"/>
            <a:r>
              <a:rPr lang="en-US" dirty="0" smtClean="0"/>
              <a:t>with </a:t>
            </a:r>
            <a:r>
              <a:rPr lang="en-US" dirty="0"/>
              <a:t>an inverse </a:t>
            </a:r>
            <a:r>
              <a:rPr lang="en-US" dirty="0" smtClean="0"/>
              <a:t>Fourier transform </a:t>
            </a:r>
          </a:p>
          <a:p>
            <a:pPr lvl="1"/>
            <a:r>
              <a:rPr lang="en-US" dirty="0" smtClean="0"/>
              <a:t>after </a:t>
            </a:r>
            <a:r>
              <a:rPr lang="en-US" dirty="0"/>
              <a:t>the solution of the corresponding stationary case is obtained.</a:t>
            </a:r>
          </a:p>
        </p:txBody>
      </p:sp>
      <p:sp>
        <p:nvSpPr>
          <p:cNvPr id="7" name="标题 6"/>
          <p:cNvSpPr>
            <a:spLocks noGrp="1"/>
          </p:cNvSpPr>
          <p:nvPr>
            <p:ph type="title"/>
          </p:nvPr>
        </p:nvSpPr>
        <p:spPr/>
        <p:txBody>
          <a:bodyPr/>
          <a:lstStyle/>
          <a:p>
            <a:r>
              <a:rPr lang="en-US" b="1" dirty="0"/>
              <a:t>Initial-value problems</a:t>
            </a:r>
            <a:endParaRPr lang="en-US" dirty="0"/>
          </a:p>
        </p:txBody>
      </p:sp>
    </p:spTree>
    <p:extLst>
      <p:ext uri="{BB962C8B-B14F-4D97-AF65-F5344CB8AC3E}">
        <p14:creationId xmlns:p14="http://schemas.microsoft.com/office/powerpoint/2010/main" val="1291383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For equations with higher-order time </a:t>
            </a:r>
            <a:r>
              <a:rPr lang="en-US" dirty="0" smtClean="0"/>
              <a:t>derivatives</a:t>
            </a:r>
          </a:p>
          <a:p>
            <a:pPr lvl="1"/>
            <a:r>
              <a:rPr lang="en-US" dirty="0"/>
              <a:t>redefine </a:t>
            </a:r>
            <a:r>
              <a:rPr lang="en-US" dirty="0" smtClean="0"/>
              <a:t>the derivatives and convert </a:t>
            </a:r>
            <a:r>
              <a:rPr lang="en-US" dirty="0"/>
              <a:t>the equations to ones with </a:t>
            </a:r>
            <a:r>
              <a:rPr lang="en-US" dirty="0" smtClean="0"/>
              <a:t>only first-order </a:t>
            </a:r>
            <a:r>
              <a:rPr lang="en-US" dirty="0"/>
              <a:t>time </a:t>
            </a:r>
            <a:r>
              <a:rPr lang="en-US" dirty="0" smtClean="0"/>
              <a:t>derivatives.</a:t>
            </a:r>
          </a:p>
          <a:p>
            <a:r>
              <a:rPr lang="en-US" dirty="0"/>
              <a:t>For example, we can </a:t>
            </a:r>
            <a:r>
              <a:rPr lang="en-US" dirty="0" smtClean="0"/>
              <a:t>redefine the </a:t>
            </a:r>
            <a:r>
              <a:rPr lang="en-US" dirty="0"/>
              <a:t>first-order time derivative in the wave </a:t>
            </a:r>
            <a:r>
              <a:rPr lang="en-US" dirty="0" smtClean="0"/>
              <a:t>equation, </a:t>
            </a:r>
            <a:r>
              <a:rPr lang="en-US" dirty="0"/>
              <a:t>the </a:t>
            </a:r>
            <a:r>
              <a:rPr lang="en-US" dirty="0" smtClean="0"/>
              <a:t>velocity</a:t>
            </a:r>
            <a:r>
              <a:rPr lang="en-US" dirty="0"/>
              <a:t>:</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473" t="37500" r="51391" b="56667"/>
          <a:stretch/>
        </p:blipFill>
        <p:spPr bwMode="auto">
          <a:xfrm>
            <a:off x="2771800" y="5229200"/>
            <a:ext cx="3312368" cy="1189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7694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a:bodyPr>
          <a:lstStyle/>
          <a:p>
            <a:r>
              <a:rPr lang="en-US" dirty="0"/>
              <a:t>Then we have two coupled first-order </a:t>
            </a:r>
            <a:r>
              <a:rPr lang="en-US" dirty="0" smtClean="0"/>
              <a:t>equations:</a:t>
            </a:r>
          </a:p>
          <a:p>
            <a:endParaRPr lang="en-US" dirty="0"/>
          </a:p>
          <a:p>
            <a:endParaRPr lang="en-US" dirty="0" smtClean="0"/>
          </a:p>
          <a:p>
            <a:endParaRPr lang="en-US" dirty="0"/>
          </a:p>
          <a:p>
            <a:endParaRPr lang="en-US" dirty="0" smtClean="0"/>
          </a:p>
          <a:p>
            <a:r>
              <a:rPr lang="en-US" dirty="0"/>
              <a:t>the above equation set now </a:t>
            </a:r>
            <a:r>
              <a:rPr lang="en-US" dirty="0" smtClean="0"/>
              <a:t>is similar </a:t>
            </a:r>
            <a:r>
              <a:rPr lang="en-US" dirty="0"/>
              <a:t>to </a:t>
            </a:r>
            <a:r>
              <a:rPr lang="en-US" dirty="0" smtClean="0"/>
              <a:t>a </a:t>
            </a:r>
            <a:r>
              <a:rPr lang="en-US" dirty="0"/>
              <a:t>first-order equation such as the diffusion </a:t>
            </a:r>
            <a:r>
              <a:rPr lang="en-US" dirty="0" smtClean="0"/>
              <a:t>equation</a:t>
            </a:r>
            <a:r>
              <a:rPr lang="en-US" dirty="0"/>
              <a:t>:</a:t>
            </a:r>
            <a:endParaRPr lang="en-US" dirty="0" smtClean="0"/>
          </a:p>
          <a:p>
            <a:pPr lvl="1"/>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964" t="46255" r="46391" b="43252"/>
          <a:stretch/>
        </p:blipFill>
        <p:spPr bwMode="auto">
          <a:xfrm>
            <a:off x="1865830" y="2060848"/>
            <a:ext cx="6035040" cy="2138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460" t="65259" r="46895" b="29494"/>
          <a:stretch/>
        </p:blipFill>
        <p:spPr bwMode="auto">
          <a:xfrm>
            <a:off x="1619672" y="5421640"/>
            <a:ext cx="6035040" cy="1069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77880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dirty="0"/>
              <a:t>This means we can develop numerical schemes for equations with </a:t>
            </a:r>
            <a:r>
              <a:rPr lang="en-US" dirty="0" smtClean="0"/>
              <a:t>first-order time </a:t>
            </a:r>
            <a:r>
              <a:rPr lang="en-US" dirty="0"/>
              <a:t>derivatives only. </a:t>
            </a:r>
            <a:endParaRPr lang="en-US" dirty="0" smtClean="0"/>
          </a:p>
          <a:p>
            <a:r>
              <a:rPr lang="en-US" dirty="0" smtClean="0"/>
              <a:t>In </a:t>
            </a:r>
            <a:r>
              <a:rPr lang="en-US" dirty="0"/>
              <a:t>the case of higher-order time derivatives, we </a:t>
            </a:r>
            <a:r>
              <a:rPr lang="en-US" dirty="0" smtClean="0"/>
              <a:t>will always </a:t>
            </a:r>
            <a:r>
              <a:rPr lang="en-US" dirty="0"/>
              <a:t>introduce new variables to reduce the higher-order equation to a </a:t>
            </a:r>
            <a:r>
              <a:rPr lang="en-US" dirty="0" smtClean="0"/>
              <a:t>first order</a:t>
            </a:r>
            <a:r>
              <a:rPr lang="en-US" dirty="0"/>
              <a:t> </a:t>
            </a:r>
            <a:r>
              <a:rPr lang="en-US" dirty="0" smtClean="0"/>
              <a:t>equation </a:t>
            </a:r>
            <a:r>
              <a:rPr lang="en-US" dirty="0"/>
              <a:t>set. </a:t>
            </a:r>
            <a:endParaRPr lang="en-US" dirty="0" smtClean="0"/>
          </a:p>
          <a:p>
            <a:r>
              <a:rPr lang="en-US" dirty="0"/>
              <a:t>A</a:t>
            </a:r>
            <a:r>
              <a:rPr lang="en-US" dirty="0" smtClean="0"/>
              <a:t>fter </a:t>
            </a:r>
            <a:r>
              <a:rPr lang="en-US" dirty="0"/>
              <a:t>discretization of the spatial variables, we have practically the </a:t>
            </a:r>
            <a:r>
              <a:rPr lang="en-US" dirty="0" smtClean="0"/>
              <a:t>same initial-value </a:t>
            </a:r>
            <a:r>
              <a:rPr lang="en-US" dirty="0"/>
              <a:t>problem as that discussed in </a:t>
            </a:r>
            <a:r>
              <a:rPr lang="en-US" dirty="0" smtClean="0"/>
              <a:t>ODE Chapter. </a:t>
            </a:r>
          </a:p>
          <a:p>
            <a:pPr lvl="1"/>
            <a:r>
              <a:rPr lang="en-US" dirty="0" smtClean="0"/>
              <a:t>However</a:t>
            </a:r>
            <a:r>
              <a:rPr lang="en-US" dirty="0"/>
              <a:t>, there is one </a:t>
            </a:r>
            <a:r>
              <a:rPr lang="en-US" dirty="0" smtClean="0"/>
              <a:t>more complication</a:t>
            </a:r>
            <a:r>
              <a:rPr lang="en-US" dirty="0"/>
              <a:t>. </a:t>
            </a:r>
            <a:endParaRPr lang="en-US" dirty="0" smtClean="0"/>
          </a:p>
          <a:p>
            <a:pPr lvl="1"/>
            <a:r>
              <a:rPr lang="en-US" dirty="0" smtClean="0"/>
              <a:t>The </a:t>
            </a:r>
            <a:r>
              <a:rPr lang="en-US" dirty="0"/>
              <a:t>specific scheme used to discretize the spatial variables as </a:t>
            </a:r>
            <a:r>
              <a:rPr lang="en-US" dirty="0" smtClean="0"/>
              <a:t>well as </a:t>
            </a:r>
            <a:r>
              <a:rPr lang="en-US" dirty="0"/>
              <a:t>the time variable will certainly affect the stability and accuracy of the solution</a:t>
            </a:r>
            <a:r>
              <a:rPr lang="en-US" dirty="0" smtClean="0"/>
              <a:t>.</a:t>
            </a:r>
            <a:endParaRPr lang="en-US" dirty="0"/>
          </a:p>
        </p:txBody>
      </p:sp>
    </p:spTree>
    <p:extLst>
      <p:ext uri="{BB962C8B-B14F-4D97-AF65-F5344CB8AC3E}">
        <p14:creationId xmlns:p14="http://schemas.microsoft.com/office/powerpoint/2010/main" val="26592150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dirty="0"/>
              <a:t>T</a:t>
            </a:r>
            <a:r>
              <a:rPr lang="en-US" dirty="0" smtClean="0"/>
              <a:t>o </a:t>
            </a:r>
            <a:r>
              <a:rPr lang="en-US" dirty="0"/>
              <a:t>analyze the stability of the problem, let us first consider the </a:t>
            </a:r>
            <a:r>
              <a:rPr lang="en-US" dirty="0" smtClean="0"/>
              <a:t>one dimensional</a:t>
            </a:r>
            <a:r>
              <a:rPr lang="en-US" dirty="0"/>
              <a:t> </a:t>
            </a:r>
            <a:r>
              <a:rPr lang="en-US" dirty="0" smtClean="0"/>
              <a:t>diffusion equation:</a:t>
            </a:r>
          </a:p>
          <a:p>
            <a:endParaRPr lang="en-US" dirty="0"/>
          </a:p>
          <a:p>
            <a:pPr marL="0" indent="0">
              <a:buNone/>
            </a:pPr>
            <a:endParaRPr lang="en-US" dirty="0" smtClean="0"/>
          </a:p>
          <a:p>
            <a:r>
              <a:rPr lang="en-US" dirty="0" smtClean="0"/>
              <a:t>If </a:t>
            </a:r>
            <a:r>
              <a:rPr lang="en-US" dirty="0"/>
              <a:t>we </a:t>
            </a:r>
            <a:r>
              <a:rPr lang="en-US" dirty="0" smtClean="0"/>
              <a:t>discretize</a:t>
            </a:r>
          </a:p>
          <a:p>
            <a:pPr lvl="1"/>
            <a:r>
              <a:rPr lang="en-US" dirty="0" smtClean="0"/>
              <a:t> </a:t>
            </a:r>
            <a:r>
              <a:rPr lang="en-US" dirty="0"/>
              <a:t>the first-order time derivative by means of the two-point </a:t>
            </a:r>
            <a:r>
              <a:rPr lang="en-US" dirty="0" smtClean="0"/>
              <a:t>formula with </a:t>
            </a:r>
            <a:r>
              <a:rPr lang="en-US" dirty="0"/>
              <a:t>an interval </a:t>
            </a:r>
            <a:r>
              <a:rPr lang="en-US" i="1" dirty="0"/>
              <a:t>τ </a:t>
            </a:r>
            <a:endParaRPr lang="en-US" dirty="0" smtClean="0"/>
          </a:p>
          <a:p>
            <a:pPr lvl="1"/>
            <a:r>
              <a:rPr lang="en-US" dirty="0" smtClean="0"/>
              <a:t> </a:t>
            </a:r>
            <a:r>
              <a:rPr lang="en-US" dirty="0"/>
              <a:t>the second-order spatial derivative by means of </a:t>
            </a:r>
            <a:r>
              <a:rPr lang="en-US" dirty="0" smtClean="0"/>
              <a:t>the three-point </a:t>
            </a:r>
            <a:r>
              <a:rPr lang="en-US" dirty="0"/>
              <a:t>formula with an interval </a:t>
            </a:r>
            <a:r>
              <a:rPr lang="en-US" i="1" dirty="0"/>
              <a:t>h</a:t>
            </a:r>
            <a:r>
              <a:rPr lang="en-US" dirty="0"/>
              <a:t>, we obtain a difference equation</a:t>
            </a:r>
          </a:p>
          <a:p>
            <a:r>
              <a:rPr lang="fr-FR" i="1" dirty="0" smtClean="0"/>
              <a:t>n</a:t>
            </a:r>
            <a:r>
              <a:rPr lang="fr-FR" i="1" baseline="-25000" dirty="0" smtClean="0"/>
              <a:t>i</a:t>
            </a:r>
            <a:r>
              <a:rPr lang="fr-FR" i="1" dirty="0" smtClean="0"/>
              <a:t> </a:t>
            </a:r>
            <a:r>
              <a:rPr lang="fr-FR" dirty="0"/>
              <a:t>(</a:t>
            </a:r>
            <a:r>
              <a:rPr lang="fr-FR" i="1" dirty="0"/>
              <a:t>t </a:t>
            </a:r>
            <a:r>
              <a:rPr lang="fr-FR" dirty="0"/>
              <a:t>+ </a:t>
            </a:r>
            <a:r>
              <a:rPr lang="fr-FR" i="1" dirty="0"/>
              <a:t>τ </a:t>
            </a:r>
            <a:r>
              <a:rPr lang="fr-FR" dirty="0"/>
              <a:t>) = </a:t>
            </a:r>
            <a:r>
              <a:rPr lang="fr-FR" i="1" dirty="0" smtClean="0"/>
              <a:t>n</a:t>
            </a:r>
            <a:r>
              <a:rPr lang="fr-FR" i="1" baseline="-25000" dirty="0" smtClean="0"/>
              <a:t>i</a:t>
            </a:r>
            <a:r>
              <a:rPr lang="fr-FR" i="1" dirty="0" smtClean="0"/>
              <a:t> </a:t>
            </a:r>
            <a:r>
              <a:rPr lang="fr-FR" dirty="0"/>
              <a:t>(</a:t>
            </a:r>
            <a:r>
              <a:rPr lang="fr-FR" i="1" dirty="0"/>
              <a:t>t</a:t>
            </a:r>
            <a:r>
              <a:rPr lang="fr-FR" dirty="0"/>
              <a:t>) + </a:t>
            </a:r>
            <a:r>
              <a:rPr lang="fr-FR" i="1" dirty="0"/>
              <a:t>γ </a:t>
            </a:r>
            <a:r>
              <a:rPr lang="fr-FR" dirty="0"/>
              <a:t>[</a:t>
            </a:r>
            <a:r>
              <a:rPr lang="fr-FR" i="1" dirty="0" smtClean="0"/>
              <a:t>n</a:t>
            </a:r>
            <a:r>
              <a:rPr lang="fr-FR" i="1" baseline="-25000" dirty="0" smtClean="0"/>
              <a:t>i</a:t>
            </a:r>
            <a:r>
              <a:rPr lang="fr-FR" baseline="-25000" dirty="0" smtClean="0"/>
              <a:t>+1</a:t>
            </a:r>
            <a:r>
              <a:rPr lang="fr-FR" dirty="0" smtClean="0"/>
              <a:t> (</a:t>
            </a:r>
            <a:r>
              <a:rPr lang="fr-FR" i="1" dirty="0" smtClean="0"/>
              <a:t>t</a:t>
            </a:r>
            <a:r>
              <a:rPr lang="fr-FR" dirty="0"/>
              <a:t>) + </a:t>
            </a:r>
            <a:r>
              <a:rPr lang="fr-FR" i="1" dirty="0" smtClean="0"/>
              <a:t>n</a:t>
            </a:r>
            <a:r>
              <a:rPr lang="fr-FR" i="1" baseline="-25000" dirty="0" smtClean="0"/>
              <a:t>i</a:t>
            </a:r>
            <a:r>
              <a:rPr lang="fr-FR" baseline="-25000" dirty="0"/>
              <a:t>−</a:t>
            </a:r>
            <a:r>
              <a:rPr lang="fr-FR" baseline="-25000" dirty="0" smtClean="0"/>
              <a:t>1</a:t>
            </a:r>
            <a:r>
              <a:rPr lang="fr-FR" dirty="0" smtClean="0"/>
              <a:t> (</a:t>
            </a:r>
            <a:r>
              <a:rPr lang="fr-FR" i="1" dirty="0"/>
              <a:t>t</a:t>
            </a:r>
            <a:r>
              <a:rPr lang="fr-FR" dirty="0"/>
              <a:t>) − </a:t>
            </a:r>
            <a:r>
              <a:rPr lang="fr-FR" dirty="0" smtClean="0"/>
              <a:t>2</a:t>
            </a:r>
            <a:r>
              <a:rPr lang="fr-FR" i="1" dirty="0" smtClean="0"/>
              <a:t>n</a:t>
            </a:r>
            <a:r>
              <a:rPr lang="fr-FR" i="1" baseline="-25000" dirty="0" smtClean="0"/>
              <a:t>i</a:t>
            </a:r>
            <a:r>
              <a:rPr lang="fr-FR" i="1" dirty="0" smtClean="0"/>
              <a:t> </a:t>
            </a:r>
            <a:r>
              <a:rPr lang="fr-FR" dirty="0"/>
              <a:t>(</a:t>
            </a:r>
            <a:r>
              <a:rPr lang="fr-FR" i="1" dirty="0"/>
              <a:t>t</a:t>
            </a:r>
            <a:r>
              <a:rPr lang="fr-FR" dirty="0"/>
              <a:t>)] + </a:t>
            </a:r>
            <a:r>
              <a:rPr lang="fr-FR" i="1" dirty="0"/>
              <a:t>τ </a:t>
            </a:r>
            <a:r>
              <a:rPr lang="fr-FR" i="1" dirty="0" smtClean="0"/>
              <a:t>S</a:t>
            </a:r>
            <a:r>
              <a:rPr lang="fr-FR" i="1" baseline="-25000" dirty="0" smtClean="0"/>
              <a:t>i</a:t>
            </a:r>
            <a:r>
              <a:rPr lang="fr-FR" i="1" dirty="0" smtClean="0"/>
              <a:t> </a:t>
            </a:r>
            <a:r>
              <a:rPr lang="fr-FR" dirty="0" smtClean="0"/>
              <a:t>(</a:t>
            </a:r>
            <a:r>
              <a:rPr lang="fr-FR" i="1" dirty="0" smtClean="0"/>
              <a:t>t</a:t>
            </a:r>
            <a:r>
              <a:rPr lang="fr-FR" dirty="0" smtClean="0"/>
              <a:t>)</a:t>
            </a:r>
            <a:r>
              <a:rPr lang="fr-FR" i="1" dirty="0" smtClean="0"/>
              <a:t>,</a:t>
            </a:r>
          </a:p>
          <a:p>
            <a:pPr lvl="1"/>
            <a:r>
              <a:rPr lang="en-US" dirty="0"/>
              <a:t>which is the result of the Euler </a:t>
            </a:r>
            <a:r>
              <a:rPr lang="en-US" dirty="0" smtClean="0"/>
              <a:t>method</a:t>
            </a:r>
          </a:p>
          <a:p>
            <a:endParaRPr lang="en-US" dirty="0" smtClean="0"/>
          </a:p>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310" t="34791" r="46354" b="58334"/>
          <a:stretch/>
        </p:blipFill>
        <p:spPr bwMode="auto">
          <a:xfrm>
            <a:off x="3491880" y="2420888"/>
            <a:ext cx="4490481" cy="1001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300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Here </a:t>
            </a:r>
            <a:r>
              <a:rPr lang="en-US" i="1" dirty="0"/>
              <a:t>γ </a:t>
            </a:r>
            <a:r>
              <a:rPr lang="en-US" dirty="0"/>
              <a:t>= </a:t>
            </a:r>
            <a:r>
              <a:rPr lang="en-US" i="1" dirty="0" err="1" smtClean="0"/>
              <a:t>Dτ</a:t>
            </a:r>
            <a:r>
              <a:rPr lang="en-US" i="1" dirty="0" smtClean="0"/>
              <a:t>/h</a:t>
            </a:r>
            <a:r>
              <a:rPr lang="en-US" baseline="30000" dirty="0" smtClean="0"/>
              <a:t>2</a:t>
            </a:r>
            <a:r>
              <a:rPr lang="en-US" dirty="0" smtClean="0"/>
              <a:t> </a:t>
            </a:r>
            <a:r>
              <a:rPr lang="en-US" dirty="0"/>
              <a:t>is a measure of the </a:t>
            </a:r>
            <a:r>
              <a:rPr lang="en-US" dirty="0" smtClean="0"/>
              <a:t>relative sizes </a:t>
            </a:r>
            <a:r>
              <a:rPr lang="en-US" dirty="0"/>
              <a:t>between the space and the time intervals. </a:t>
            </a:r>
            <a:endParaRPr lang="en-US" dirty="0" smtClean="0"/>
          </a:p>
          <a:p>
            <a:pPr lvl="1"/>
            <a:r>
              <a:rPr lang="en-US" dirty="0" smtClean="0"/>
              <a:t>Note </a:t>
            </a:r>
            <a:r>
              <a:rPr lang="en-US" dirty="0"/>
              <a:t>that we have used </a:t>
            </a:r>
            <a:r>
              <a:rPr lang="en-US" i="1" dirty="0" err="1" smtClean="0"/>
              <a:t>n</a:t>
            </a:r>
            <a:r>
              <a:rPr lang="en-US" i="1" baseline="-25000" dirty="0" err="1" smtClean="0"/>
              <a:t>i</a:t>
            </a:r>
            <a:r>
              <a:rPr lang="en-US" i="1" dirty="0" smtClean="0"/>
              <a:t> </a:t>
            </a:r>
            <a:r>
              <a:rPr lang="en-US" dirty="0"/>
              <a:t>(</a:t>
            </a:r>
            <a:r>
              <a:rPr lang="en-US" i="1" dirty="0"/>
              <a:t>t</a:t>
            </a:r>
            <a:r>
              <a:rPr lang="en-US" dirty="0"/>
              <a:t>) </a:t>
            </a:r>
            <a:r>
              <a:rPr lang="en-US" dirty="0" smtClean="0"/>
              <a:t>=</a:t>
            </a:r>
            <a:r>
              <a:rPr lang="en-US" i="1" dirty="0" smtClean="0"/>
              <a:t>n</a:t>
            </a:r>
            <a:r>
              <a:rPr lang="en-US" dirty="0" smtClean="0"/>
              <a:t>(</a:t>
            </a:r>
            <a:r>
              <a:rPr lang="en-US" i="1" dirty="0" smtClean="0"/>
              <a:t>x</a:t>
            </a:r>
            <a:r>
              <a:rPr lang="en-US" i="1" baseline="-25000" dirty="0" smtClean="0"/>
              <a:t>i</a:t>
            </a:r>
            <a:r>
              <a:rPr lang="en-US" i="1" dirty="0" smtClean="0"/>
              <a:t> </a:t>
            </a:r>
            <a:r>
              <a:rPr lang="en-US" i="1" dirty="0"/>
              <a:t>, t</a:t>
            </a:r>
            <a:r>
              <a:rPr lang="en-US" dirty="0"/>
              <a:t>) for notational convenience. </a:t>
            </a:r>
            <a:endParaRPr lang="en-US" dirty="0" smtClean="0"/>
          </a:p>
          <a:p>
            <a:r>
              <a:rPr lang="en-US" dirty="0" smtClean="0"/>
              <a:t>So </a:t>
            </a:r>
            <a:r>
              <a:rPr lang="en-US" dirty="0"/>
              <a:t>the problem is solved if we know </a:t>
            </a:r>
            <a:r>
              <a:rPr lang="en-US" dirty="0" smtClean="0"/>
              <a:t>the initial </a:t>
            </a:r>
            <a:r>
              <a:rPr lang="en-US" dirty="0"/>
              <a:t>value </a:t>
            </a:r>
            <a:r>
              <a:rPr lang="en-US" i="1" dirty="0"/>
              <a:t>n</a:t>
            </a:r>
            <a:r>
              <a:rPr lang="en-US" dirty="0"/>
              <a:t>(</a:t>
            </a:r>
            <a:r>
              <a:rPr lang="en-US" i="1" dirty="0"/>
              <a:t>x, </a:t>
            </a:r>
            <a:r>
              <a:rPr lang="en-US" dirty="0"/>
              <a:t>0) and the source </a:t>
            </a:r>
            <a:r>
              <a:rPr lang="en-US" i="1" dirty="0"/>
              <a:t>S</a:t>
            </a:r>
            <a:r>
              <a:rPr lang="en-US" dirty="0"/>
              <a:t>(</a:t>
            </a:r>
            <a:r>
              <a:rPr lang="en-US" i="1" dirty="0"/>
              <a:t>x, t</a:t>
            </a:r>
            <a:r>
              <a:rPr lang="en-US" dirty="0"/>
              <a:t>). </a:t>
            </a:r>
            <a:endParaRPr lang="en-US" dirty="0" smtClean="0"/>
          </a:p>
          <a:p>
            <a:r>
              <a:rPr lang="en-US" dirty="0" smtClean="0"/>
              <a:t>However</a:t>
            </a:r>
            <a:r>
              <a:rPr lang="en-US" dirty="0"/>
              <a:t>, this algorithm is </a:t>
            </a:r>
            <a:r>
              <a:rPr lang="en-US" dirty="0" smtClean="0"/>
              <a:t>unstable if </a:t>
            </a:r>
            <a:r>
              <a:rPr lang="en-US" i="1" dirty="0"/>
              <a:t>γ </a:t>
            </a:r>
            <a:r>
              <a:rPr lang="en-US" dirty="0"/>
              <a:t>is significantly larger than 1</a:t>
            </a:r>
            <a:r>
              <a:rPr lang="en-US" i="1" dirty="0"/>
              <a:t>/</a:t>
            </a:r>
            <a:r>
              <a:rPr lang="en-US" dirty="0"/>
              <a:t>2. </a:t>
            </a:r>
          </a:p>
        </p:txBody>
      </p:sp>
    </p:spTree>
    <p:extLst>
      <p:ext uri="{BB962C8B-B14F-4D97-AF65-F5344CB8AC3E}">
        <p14:creationId xmlns:p14="http://schemas.microsoft.com/office/powerpoint/2010/main" val="31515324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70000" lnSpcReduction="20000"/>
          </a:bodyPr>
          <a:lstStyle/>
          <a:p>
            <a:r>
              <a:rPr lang="en-US" dirty="0"/>
              <a:t>A better scheme is the Crank–Nicolson method, </a:t>
            </a:r>
            <a:endParaRPr lang="en-US" dirty="0" smtClean="0"/>
          </a:p>
          <a:p>
            <a:pPr lvl="1"/>
            <a:r>
              <a:rPr lang="en-US" dirty="0" smtClean="0"/>
              <a:t>which </a:t>
            </a:r>
            <a:r>
              <a:rPr lang="en-US" dirty="0"/>
              <a:t>modifies the </a:t>
            </a:r>
            <a:r>
              <a:rPr lang="en-US" dirty="0" smtClean="0"/>
              <a:t>Euler method </a:t>
            </a:r>
            <a:r>
              <a:rPr lang="en-US" dirty="0"/>
              <a:t>by using the average of the second-order spatial derivative and the </a:t>
            </a:r>
            <a:r>
              <a:rPr lang="en-US" dirty="0" smtClean="0"/>
              <a:t>source at </a:t>
            </a:r>
            <a:r>
              <a:rPr lang="en-US" i="1" dirty="0"/>
              <a:t>t </a:t>
            </a:r>
            <a:r>
              <a:rPr lang="en-US" dirty="0"/>
              <a:t>and </a:t>
            </a:r>
            <a:r>
              <a:rPr lang="en-US" i="1" dirty="0"/>
              <a:t>t </a:t>
            </a:r>
            <a:r>
              <a:rPr lang="en-US" dirty="0"/>
              <a:t>+ </a:t>
            </a:r>
            <a:r>
              <a:rPr lang="en-US" i="1" dirty="0"/>
              <a:t>τ </a:t>
            </a:r>
            <a:r>
              <a:rPr lang="en-US" dirty="0"/>
              <a:t>on the right-hand side of the equation, </a:t>
            </a:r>
            <a:endParaRPr lang="en-US" dirty="0" smtClean="0"/>
          </a:p>
          <a:p>
            <a:pPr lvl="1"/>
            <a:r>
              <a:rPr lang="en-US" dirty="0" smtClean="0"/>
              <a:t>resulting in: </a:t>
            </a:r>
            <a:r>
              <a:rPr lang="fr-FR" i="1" dirty="0" smtClean="0"/>
              <a:t>n</a:t>
            </a:r>
            <a:r>
              <a:rPr lang="fr-FR" i="1" baseline="-25000" dirty="0" smtClean="0"/>
              <a:t>i</a:t>
            </a:r>
            <a:r>
              <a:rPr lang="fr-FR" i="1" dirty="0" smtClean="0"/>
              <a:t> </a:t>
            </a:r>
            <a:r>
              <a:rPr lang="fr-FR" dirty="0"/>
              <a:t>(</a:t>
            </a:r>
            <a:r>
              <a:rPr lang="fr-FR" i="1" dirty="0"/>
              <a:t>t </a:t>
            </a:r>
            <a:r>
              <a:rPr lang="fr-FR" dirty="0"/>
              <a:t>+ </a:t>
            </a:r>
            <a:r>
              <a:rPr lang="fr-FR" i="1" dirty="0"/>
              <a:t>τ </a:t>
            </a:r>
            <a:r>
              <a:rPr lang="fr-FR" dirty="0"/>
              <a:t>) = </a:t>
            </a:r>
            <a:r>
              <a:rPr lang="fr-FR" i="1" dirty="0" smtClean="0"/>
              <a:t>n</a:t>
            </a:r>
            <a:r>
              <a:rPr lang="fr-FR" i="1" baseline="-25000" dirty="0" smtClean="0"/>
              <a:t>i</a:t>
            </a:r>
            <a:r>
              <a:rPr lang="fr-FR" i="1" dirty="0" smtClean="0"/>
              <a:t> </a:t>
            </a:r>
            <a:r>
              <a:rPr lang="fr-FR" dirty="0"/>
              <a:t>(</a:t>
            </a:r>
            <a:r>
              <a:rPr lang="fr-FR" i="1" dirty="0"/>
              <a:t>t</a:t>
            </a:r>
            <a:r>
              <a:rPr lang="fr-FR" dirty="0"/>
              <a:t>) + </a:t>
            </a:r>
            <a:r>
              <a:rPr lang="fr-FR" dirty="0" smtClean="0"/>
              <a:t>1/2{[</a:t>
            </a:r>
            <a:r>
              <a:rPr lang="fr-FR" i="1" dirty="0" smtClean="0"/>
              <a:t>H</a:t>
            </a:r>
            <a:r>
              <a:rPr lang="fr-FR" i="1" baseline="-25000" dirty="0" smtClean="0"/>
              <a:t>i</a:t>
            </a:r>
            <a:r>
              <a:rPr lang="fr-FR" i="1" dirty="0" smtClean="0"/>
              <a:t> n</a:t>
            </a:r>
            <a:r>
              <a:rPr lang="fr-FR" i="1" baseline="-25000" dirty="0" smtClean="0"/>
              <a:t>i</a:t>
            </a:r>
            <a:r>
              <a:rPr lang="fr-FR" i="1" dirty="0" smtClean="0"/>
              <a:t> </a:t>
            </a:r>
            <a:r>
              <a:rPr lang="fr-FR" dirty="0"/>
              <a:t>(</a:t>
            </a:r>
            <a:r>
              <a:rPr lang="fr-FR" i="1" dirty="0"/>
              <a:t>t</a:t>
            </a:r>
            <a:r>
              <a:rPr lang="fr-FR" dirty="0"/>
              <a:t>) + </a:t>
            </a:r>
            <a:r>
              <a:rPr lang="fr-FR" i="1" dirty="0"/>
              <a:t>τ </a:t>
            </a:r>
            <a:r>
              <a:rPr lang="fr-FR" i="1" dirty="0" smtClean="0"/>
              <a:t>S</a:t>
            </a:r>
            <a:r>
              <a:rPr lang="fr-FR" i="1" baseline="-25000" dirty="0" smtClean="0"/>
              <a:t>i</a:t>
            </a:r>
            <a:r>
              <a:rPr lang="fr-FR" i="1" dirty="0" smtClean="0"/>
              <a:t> </a:t>
            </a:r>
            <a:r>
              <a:rPr lang="fr-FR" dirty="0"/>
              <a:t>(</a:t>
            </a:r>
            <a:r>
              <a:rPr lang="fr-FR" i="1" dirty="0"/>
              <a:t>t</a:t>
            </a:r>
            <a:r>
              <a:rPr lang="fr-FR" dirty="0"/>
              <a:t>)] + [</a:t>
            </a:r>
            <a:r>
              <a:rPr lang="fr-FR" i="1" dirty="0" smtClean="0"/>
              <a:t>H</a:t>
            </a:r>
            <a:r>
              <a:rPr lang="fr-FR" i="1" baseline="-25000" dirty="0" smtClean="0"/>
              <a:t>i</a:t>
            </a:r>
            <a:r>
              <a:rPr lang="fr-FR" i="1" dirty="0" smtClean="0"/>
              <a:t> n</a:t>
            </a:r>
            <a:r>
              <a:rPr lang="fr-FR" i="1" baseline="-25000" dirty="0" smtClean="0"/>
              <a:t>i</a:t>
            </a:r>
            <a:r>
              <a:rPr lang="fr-FR" i="1" dirty="0" smtClean="0"/>
              <a:t> </a:t>
            </a:r>
            <a:r>
              <a:rPr lang="fr-FR" dirty="0"/>
              <a:t>(</a:t>
            </a:r>
            <a:r>
              <a:rPr lang="fr-FR" i="1" dirty="0"/>
              <a:t>t </a:t>
            </a:r>
            <a:r>
              <a:rPr lang="fr-FR" dirty="0"/>
              <a:t>+ </a:t>
            </a:r>
            <a:r>
              <a:rPr lang="fr-FR" i="1" dirty="0"/>
              <a:t>τ </a:t>
            </a:r>
            <a:r>
              <a:rPr lang="fr-FR" dirty="0"/>
              <a:t>) + </a:t>
            </a:r>
            <a:r>
              <a:rPr lang="fr-FR" i="1" dirty="0"/>
              <a:t>τ </a:t>
            </a:r>
            <a:r>
              <a:rPr lang="fr-FR" i="1" dirty="0" smtClean="0"/>
              <a:t>S</a:t>
            </a:r>
            <a:r>
              <a:rPr lang="fr-FR" i="1" baseline="-25000" dirty="0" smtClean="0"/>
              <a:t>i</a:t>
            </a:r>
            <a:r>
              <a:rPr lang="fr-FR" i="1" dirty="0" smtClean="0"/>
              <a:t> </a:t>
            </a:r>
            <a:r>
              <a:rPr lang="fr-FR" dirty="0"/>
              <a:t>(</a:t>
            </a:r>
            <a:r>
              <a:rPr lang="fr-FR" i="1" dirty="0"/>
              <a:t>t </a:t>
            </a:r>
            <a:r>
              <a:rPr lang="fr-FR" dirty="0"/>
              <a:t>+ </a:t>
            </a:r>
            <a:r>
              <a:rPr lang="fr-FR" i="1" dirty="0"/>
              <a:t>τ </a:t>
            </a:r>
            <a:r>
              <a:rPr lang="fr-FR" dirty="0" smtClean="0"/>
              <a:t>)]}</a:t>
            </a:r>
            <a:r>
              <a:rPr lang="fr-FR" i="1" dirty="0" smtClean="0"/>
              <a:t>,</a:t>
            </a:r>
          </a:p>
          <a:p>
            <a:pPr lvl="1"/>
            <a:r>
              <a:rPr lang="en-US" dirty="0"/>
              <a:t>where we have </a:t>
            </a:r>
            <a:r>
              <a:rPr lang="en-US" dirty="0" smtClean="0"/>
              <a:t>used </a:t>
            </a:r>
            <a:r>
              <a:rPr lang="fr-FR" i="1" dirty="0" smtClean="0"/>
              <a:t>H</a:t>
            </a:r>
            <a:r>
              <a:rPr lang="fr-FR" i="1" baseline="-25000" dirty="0" smtClean="0"/>
              <a:t>i</a:t>
            </a:r>
            <a:r>
              <a:rPr lang="fr-FR" i="1" dirty="0" smtClean="0"/>
              <a:t> n</a:t>
            </a:r>
            <a:r>
              <a:rPr lang="fr-FR" i="1" baseline="-25000" dirty="0" smtClean="0"/>
              <a:t>i</a:t>
            </a:r>
            <a:r>
              <a:rPr lang="fr-FR" sz="800" i="1" dirty="0" smtClean="0"/>
              <a:t> </a:t>
            </a:r>
            <a:r>
              <a:rPr lang="fr-FR" dirty="0"/>
              <a:t>(</a:t>
            </a:r>
            <a:r>
              <a:rPr lang="fr-FR" i="1" dirty="0"/>
              <a:t>t</a:t>
            </a:r>
            <a:r>
              <a:rPr lang="fr-FR" dirty="0"/>
              <a:t>) = </a:t>
            </a:r>
            <a:r>
              <a:rPr lang="fr-FR" i="1" dirty="0"/>
              <a:t>γ </a:t>
            </a:r>
            <a:r>
              <a:rPr lang="fr-FR" dirty="0"/>
              <a:t>[</a:t>
            </a:r>
            <a:r>
              <a:rPr lang="fr-FR" i="1" dirty="0" smtClean="0"/>
              <a:t>n</a:t>
            </a:r>
            <a:r>
              <a:rPr lang="fr-FR" i="1" baseline="-25000" dirty="0" smtClean="0"/>
              <a:t>i+1</a:t>
            </a:r>
            <a:r>
              <a:rPr lang="fr-FR" sz="800" i="1" dirty="0" smtClean="0"/>
              <a:t> </a:t>
            </a:r>
            <a:r>
              <a:rPr lang="fr-FR" dirty="0" smtClean="0"/>
              <a:t>(</a:t>
            </a:r>
            <a:r>
              <a:rPr lang="fr-FR" i="1" dirty="0" smtClean="0"/>
              <a:t>t</a:t>
            </a:r>
            <a:r>
              <a:rPr lang="fr-FR" dirty="0"/>
              <a:t>) + </a:t>
            </a:r>
            <a:r>
              <a:rPr lang="fr-FR" i="1" dirty="0" smtClean="0"/>
              <a:t>n</a:t>
            </a:r>
            <a:r>
              <a:rPr lang="fr-FR" i="1" baseline="-25000" dirty="0" smtClean="0"/>
              <a:t>i-1</a:t>
            </a:r>
            <a:r>
              <a:rPr lang="fr-FR" sz="800" i="1" dirty="0" smtClean="0"/>
              <a:t> </a:t>
            </a:r>
            <a:r>
              <a:rPr lang="fr-FR" dirty="0" smtClean="0"/>
              <a:t>(</a:t>
            </a:r>
            <a:r>
              <a:rPr lang="fr-FR" i="1" dirty="0"/>
              <a:t>t</a:t>
            </a:r>
            <a:r>
              <a:rPr lang="fr-FR" dirty="0"/>
              <a:t>) − </a:t>
            </a:r>
            <a:r>
              <a:rPr lang="fr-FR" dirty="0" smtClean="0"/>
              <a:t>2</a:t>
            </a:r>
            <a:r>
              <a:rPr lang="fr-FR" i="1" dirty="0" smtClean="0"/>
              <a:t>n</a:t>
            </a:r>
            <a:r>
              <a:rPr lang="fr-FR" i="1" baseline="-25000" dirty="0" smtClean="0"/>
              <a:t>i</a:t>
            </a:r>
            <a:r>
              <a:rPr lang="fr-FR" sz="800" i="1" dirty="0" smtClean="0"/>
              <a:t> </a:t>
            </a:r>
            <a:r>
              <a:rPr lang="fr-FR" dirty="0"/>
              <a:t>(</a:t>
            </a:r>
            <a:r>
              <a:rPr lang="fr-FR" i="1" dirty="0"/>
              <a:t>t</a:t>
            </a:r>
            <a:r>
              <a:rPr lang="fr-FR" dirty="0" smtClean="0"/>
              <a:t>)] </a:t>
            </a:r>
            <a:r>
              <a:rPr lang="en-US" dirty="0"/>
              <a:t>to simplify the notation</a:t>
            </a:r>
            <a:r>
              <a:rPr lang="en-US" dirty="0" smtClean="0"/>
              <a:t>.</a:t>
            </a:r>
          </a:p>
          <a:p>
            <a:r>
              <a:rPr lang="en-US" dirty="0"/>
              <a:t>The implicit iterative scheme </a:t>
            </a:r>
            <a:r>
              <a:rPr lang="en-US" dirty="0" smtClean="0"/>
              <a:t>can </a:t>
            </a:r>
            <a:r>
              <a:rPr lang="en-US" dirty="0"/>
              <a:t>be </a:t>
            </a:r>
            <a:r>
              <a:rPr lang="en-US" dirty="0" smtClean="0"/>
              <a:t>rewritten into </a:t>
            </a:r>
            <a:r>
              <a:rPr lang="en-US" dirty="0"/>
              <a:t>the </a:t>
            </a:r>
            <a:r>
              <a:rPr lang="en-US" dirty="0" smtClean="0"/>
              <a:t>form:</a:t>
            </a:r>
          </a:p>
          <a:p>
            <a:pPr lvl="1"/>
            <a:r>
              <a:rPr lang="en-US" dirty="0" smtClean="0"/>
              <a:t> </a:t>
            </a:r>
            <a:r>
              <a:rPr lang="fr-FR" dirty="0"/>
              <a:t>(2 − </a:t>
            </a:r>
            <a:r>
              <a:rPr lang="fr-FR" i="1" dirty="0" smtClean="0"/>
              <a:t>H</a:t>
            </a:r>
            <a:r>
              <a:rPr lang="fr-FR" i="1" baseline="-25000" dirty="0" smtClean="0"/>
              <a:t>i</a:t>
            </a:r>
            <a:r>
              <a:rPr lang="fr-FR" i="1" dirty="0" smtClean="0"/>
              <a:t> </a:t>
            </a:r>
            <a:r>
              <a:rPr lang="fr-FR" dirty="0"/>
              <a:t>)</a:t>
            </a:r>
            <a:r>
              <a:rPr lang="fr-FR" i="1" dirty="0" smtClean="0"/>
              <a:t>n</a:t>
            </a:r>
            <a:r>
              <a:rPr lang="fr-FR" i="1" baseline="-25000" dirty="0" smtClean="0"/>
              <a:t>i</a:t>
            </a:r>
            <a:r>
              <a:rPr lang="fr-FR" i="1" dirty="0" smtClean="0"/>
              <a:t> </a:t>
            </a:r>
            <a:r>
              <a:rPr lang="fr-FR" dirty="0"/>
              <a:t>(</a:t>
            </a:r>
            <a:r>
              <a:rPr lang="fr-FR" i="1" dirty="0"/>
              <a:t>t </a:t>
            </a:r>
            <a:r>
              <a:rPr lang="fr-FR" dirty="0"/>
              <a:t>+ </a:t>
            </a:r>
            <a:r>
              <a:rPr lang="fr-FR" i="1" dirty="0"/>
              <a:t>τ </a:t>
            </a:r>
            <a:r>
              <a:rPr lang="fr-FR" dirty="0"/>
              <a:t>) = (2 + </a:t>
            </a:r>
            <a:r>
              <a:rPr lang="fr-FR" i="1" dirty="0" smtClean="0"/>
              <a:t>H</a:t>
            </a:r>
            <a:r>
              <a:rPr lang="fr-FR" i="1" baseline="-25000" dirty="0" smtClean="0"/>
              <a:t>i</a:t>
            </a:r>
            <a:r>
              <a:rPr lang="fr-FR" i="1" dirty="0" smtClean="0"/>
              <a:t> </a:t>
            </a:r>
            <a:r>
              <a:rPr lang="fr-FR" dirty="0" smtClean="0"/>
              <a:t>) </a:t>
            </a:r>
            <a:r>
              <a:rPr lang="fr-FR" i="1" dirty="0" smtClean="0"/>
              <a:t>n</a:t>
            </a:r>
            <a:r>
              <a:rPr lang="fr-FR" i="1" baseline="-25000" dirty="0" smtClean="0"/>
              <a:t>i</a:t>
            </a:r>
            <a:r>
              <a:rPr lang="fr-FR" i="1" dirty="0" smtClean="0"/>
              <a:t> </a:t>
            </a:r>
            <a:r>
              <a:rPr lang="fr-FR" dirty="0"/>
              <a:t>(</a:t>
            </a:r>
            <a:r>
              <a:rPr lang="fr-FR" i="1" dirty="0"/>
              <a:t>t</a:t>
            </a:r>
            <a:r>
              <a:rPr lang="fr-FR" dirty="0"/>
              <a:t>) + </a:t>
            </a:r>
            <a:r>
              <a:rPr lang="fr-FR" i="1" dirty="0"/>
              <a:t>τ </a:t>
            </a:r>
            <a:r>
              <a:rPr lang="fr-FR" dirty="0"/>
              <a:t>[</a:t>
            </a:r>
            <a:r>
              <a:rPr lang="fr-FR" i="1" dirty="0" smtClean="0"/>
              <a:t>S</a:t>
            </a:r>
            <a:r>
              <a:rPr lang="fr-FR" i="1" baseline="-25000" dirty="0" smtClean="0"/>
              <a:t>i</a:t>
            </a:r>
            <a:r>
              <a:rPr lang="fr-FR" i="1" dirty="0" smtClean="0"/>
              <a:t> </a:t>
            </a:r>
            <a:r>
              <a:rPr lang="fr-FR" dirty="0"/>
              <a:t>(</a:t>
            </a:r>
            <a:r>
              <a:rPr lang="fr-FR" i="1" dirty="0"/>
              <a:t>t</a:t>
            </a:r>
            <a:r>
              <a:rPr lang="fr-FR" dirty="0"/>
              <a:t>) + </a:t>
            </a:r>
            <a:r>
              <a:rPr lang="fr-FR" i="1" dirty="0" smtClean="0"/>
              <a:t>S</a:t>
            </a:r>
            <a:r>
              <a:rPr lang="fr-FR" i="1" baseline="-25000" dirty="0" smtClean="0"/>
              <a:t>i</a:t>
            </a:r>
            <a:r>
              <a:rPr lang="fr-FR" i="1" dirty="0" smtClean="0"/>
              <a:t> </a:t>
            </a:r>
            <a:r>
              <a:rPr lang="fr-FR" dirty="0"/>
              <a:t>(</a:t>
            </a:r>
            <a:r>
              <a:rPr lang="fr-FR" i="1" dirty="0"/>
              <a:t>t </a:t>
            </a:r>
            <a:r>
              <a:rPr lang="fr-FR" dirty="0"/>
              <a:t>+ </a:t>
            </a:r>
            <a:r>
              <a:rPr lang="fr-FR" i="1" dirty="0"/>
              <a:t>τ </a:t>
            </a:r>
            <a:r>
              <a:rPr lang="fr-FR" dirty="0" smtClean="0"/>
              <a:t>)]</a:t>
            </a:r>
            <a:r>
              <a:rPr lang="fr-FR" i="1" dirty="0" smtClean="0"/>
              <a:t>.</a:t>
            </a:r>
          </a:p>
          <a:p>
            <a:pPr lvl="1"/>
            <a:r>
              <a:rPr lang="en-US" dirty="0"/>
              <a:t>a linear equation set with a </a:t>
            </a:r>
            <a:r>
              <a:rPr lang="en-US" dirty="0" err="1"/>
              <a:t>tridiagonal</a:t>
            </a:r>
            <a:r>
              <a:rPr lang="en-US" dirty="0"/>
              <a:t> coefficient matrix, which can easily </a:t>
            </a:r>
            <a:r>
              <a:rPr lang="en-US" dirty="0" smtClean="0"/>
              <a:t>be solved</a:t>
            </a:r>
          </a:p>
          <a:p>
            <a:r>
              <a:rPr lang="en-US" dirty="0"/>
              <a:t>the algorithm is stable for any </a:t>
            </a:r>
            <a:r>
              <a:rPr lang="en-US" i="1" dirty="0"/>
              <a:t>γ </a:t>
            </a:r>
            <a:r>
              <a:rPr lang="en-US" dirty="0"/>
              <a:t>and converges as </a:t>
            </a:r>
            <a:r>
              <a:rPr lang="en-US" i="1" dirty="0"/>
              <a:t>h </a:t>
            </a:r>
            <a:r>
              <a:rPr lang="en-US" dirty="0"/>
              <a:t>→ 0, and that the error </a:t>
            </a:r>
            <a:r>
              <a:rPr lang="en-US" dirty="0" smtClean="0"/>
              <a:t>in the </a:t>
            </a:r>
            <a:r>
              <a:rPr lang="en-US" dirty="0"/>
              <a:t>solution is on the order of </a:t>
            </a:r>
            <a:r>
              <a:rPr lang="en-US" i="1" dirty="0" smtClean="0"/>
              <a:t>h</a:t>
            </a:r>
            <a:r>
              <a:rPr lang="en-US" baseline="30000" dirty="0" smtClean="0"/>
              <a:t>2</a:t>
            </a:r>
          </a:p>
          <a:p>
            <a:r>
              <a:rPr lang="en-US" dirty="0" smtClean="0"/>
              <a:t>One question: How about high dimensional problems?</a:t>
            </a:r>
            <a:endParaRPr lang="en-US" dirty="0"/>
          </a:p>
        </p:txBody>
      </p:sp>
    </p:spTree>
    <p:extLst>
      <p:ext uri="{BB962C8B-B14F-4D97-AF65-F5344CB8AC3E}">
        <p14:creationId xmlns:p14="http://schemas.microsoft.com/office/powerpoint/2010/main" val="35293771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10000"/>
          </a:bodyPr>
          <a:lstStyle/>
          <a:p>
            <a:r>
              <a:rPr lang="en-US" dirty="0"/>
              <a:t>However, the above </a:t>
            </a:r>
            <a:r>
              <a:rPr lang="en-US" dirty="0" err="1"/>
              <a:t>tridiagonal</a:t>
            </a:r>
            <a:r>
              <a:rPr lang="en-US" dirty="0"/>
              <a:t> matrix does not hold if the system is in </a:t>
            </a:r>
            <a:r>
              <a:rPr lang="en-US"/>
              <a:t>a </a:t>
            </a:r>
            <a:r>
              <a:rPr lang="en-US" smtClean="0"/>
              <a:t>higher dimensional </a:t>
            </a:r>
            <a:r>
              <a:rPr lang="en-US" dirty="0" smtClean="0"/>
              <a:t>space</a:t>
            </a:r>
            <a:r>
              <a:rPr lang="en-US" dirty="0"/>
              <a:t>. </a:t>
            </a:r>
            <a:endParaRPr lang="en-US" dirty="0" smtClean="0"/>
          </a:p>
          <a:p>
            <a:r>
              <a:rPr lang="en-US" dirty="0" smtClean="0"/>
              <a:t>There </a:t>
            </a:r>
            <a:r>
              <a:rPr lang="en-US" dirty="0"/>
              <a:t>are two ways to deal with this problem in practice</a:t>
            </a:r>
            <a:r>
              <a:rPr lang="en-US" dirty="0" smtClean="0"/>
              <a:t>.</a:t>
            </a:r>
          </a:p>
          <a:p>
            <a:r>
              <a:rPr lang="en-US" dirty="0" smtClean="0"/>
              <a:t>We</a:t>
            </a:r>
            <a:r>
              <a:rPr lang="en-US" dirty="0"/>
              <a:t> </a:t>
            </a:r>
            <a:r>
              <a:rPr lang="en-US" dirty="0" smtClean="0"/>
              <a:t>can </a:t>
            </a:r>
            <a:r>
              <a:rPr lang="en-US" dirty="0"/>
              <a:t>discretize the equation in the same manner and then solve the resulting </a:t>
            </a:r>
            <a:r>
              <a:rPr lang="en-US" dirty="0" smtClean="0"/>
              <a:t>linear equation </a:t>
            </a:r>
            <a:r>
              <a:rPr lang="en-US" dirty="0"/>
              <a:t>set with some other methods, such as the Gaussian elimination scheme </a:t>
            </a:r>
            <a:r>
              <a:rPr lang="en-US" dirty="0" smtClean="0"/>
              <a:t>or a </a:t>
            </a:r>
            <a:r>
              <a:rPr lang="en-US" dirty="0"/>
              <a:t>general LU decomposition scheme for a full matrix. </a:t>
            </a:r>
            <a:endParaRPr lang="en-US" dirty="0" smtClean="0"/>
          </a:p>
          <a:p>
            <a:r>
              <a:rPr lang="en-US" dirty="0" smtClean="0"/>
              <a:t>A </a:t>
            </a:r>
            <a:r>
              <a:rPr lang="en-US" dirty="0"/>
              <a:t>more practical </a:t>
            </a:r>
            <a:r>
              <a:rPr lang="en-US" dirty="0" smtClean="0"/>
              <a:t>approach is </a:t>
            </a:r>
            <a:r>
              <a:rPr lang="en-US" dirty="0"/>
              <a:t>to deal with each spatial coordinate separately.</a:t>
            </a:r>
          </a:p>
        </p:txBody>
      </p:sp>
    </p:spTree>
    <p:extLst>
      <p:ext uri="{BB962C8B-B14F-4D97-AF65-F5344CB8AC3E}">
        <p14:creationId xmlns:p14="http://schemas.microsoft.com/office/powerpoint/2010/main" val="2271234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21226"/>
            <a:ext cx="8229600" cy="4525963"/>
          </a:xfrm>
        </p:spPr>
        <p:txBody>
          <a:bodyPr/>
          <a:lstStyle/>
          <a:p>
            <a:r>
              <a:rPr lang="en-US" dirty="0"/>
              <a:t>If we discretize the equation with evenly spaced intervals, that is, </a:t>
            </a:r>
            <a:r>
              <a:rPr lang="en-US" i="1" dirty="0"/>
              <a:t>x</a:t>
            </a:r>
            <a:r>
              <a:rPr lang="en-US" baseline="-25000" dirty="0"/>
              <a:t>0</a:t>
            </a:r>
            <a:r>
              <a:rPr lang="en-US" dirty="0"/>
              <a:t> = 0</a:t>
            </a:r>
            <a:r>
              <a:rPr lang="en-US" i="1" dirty="0"/>
              <a:t>, x</a:t>
            </a:r>
            <a:r>
              <a:rPr lang="en-US" baseline="-25000" dirty="0"/>
              <a:t>1</a:t>
            </a:r>
            <a:r>
              <a:rPr lang="en-US" dirty="0"/>
              <a:t> = </a:t>
            </a:r>
            <a:r>
              <a:rPr lang="en-US" i="1" dirty="0"/>
              <a:t>h, . . . , x</a:t>
            </a:r>
            <a:r>
              <a:rPr lang="en-US" i="1" baseline="-25000" dirty="0"/>
              <a:t>n</a:t>
            </a:r>
            <a:r>
              <a:rPr lang="en-US" baseline="-25000" dirty="0"/>
              <a:t>+1</a:t>
            </a:r>
            <a:r>
              <a:rPr lang="en-US" dirty="0"/>
              <a:t> = </a:t>
            </a:r>
            <a:r>
              <a:rPr lang="en-US" i="1" dirty="0"/>
              <a:t>L</a:t>
            </a:r>
            <a:r>
              <a:rPr lang="en-US" dirty="0"/>
              <a:t>, via the three-point formula for the second-order derivative, we have</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003" t="50000" r="44953" b="28427"/>
          <a:stretch/>
        </p:blipFill>
        <p:spPr bwMode="auto">
          <a:xfrm>
            <a:off x="467544" y="2060848"/>
            <a:ext cx="8104514" cy="338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1475656" y="5386802"/>
            <a:ext cx="4572000" cy="1477328"/>
          </a:xfrm>
          <a:prstGeom prst="rect">
            <a:avLst/>
          </a:prstGeom>
        </p:spPr>
        <p:txBody>
          <a:bodyPr>
            <a:spAutoFit/>
          </a:bodyPr>
          <a:lstStyle/>
          <a:p>
            <a:r>
              <a:rPr lang="en-US" dirty="0"/>
              <a:t>with </a:t>
            </a:r>
            <a:r>
              <a:rPr lang="en-US" i="1" dirty="0"/>
              <a:t>u</a:t>
            </a:r>
            <a:r>
              <a:rPr lang="en-US" baseline="-25000" dirty="0"/>
              <a:t>0</a:t>
            </a:r>
            <a:r>
              <a:rPr lang="en-US" dirty="0"/>
              <a:t> = </a:t>
            </a:r>
            <a:r>
              <a:rPr lang="en-US" i="1" dirty="0"/>
              <a:t>u</a:t>
            </a:r>
            <a:r>
              <a:rPr lang="en-US" i="1" baseline="-25000" dirty="0"/>
              <a:t>n</a:t>
            </a:r>
            <a:r>
              <a:rPr lang="en-US" baseline="-25000" dirty="0"/>
              <a:t>+1</a:t>
            </a:r>
            <a:r>
              <a:rPr lang="en-US" dirty="0"/>
              <a:t> = 0, as required by the boundary condition, and </a:t>
            </a:r>
            <a:r>
              <a:rPr lang="en-US" i="1" dirty="0"/>
              <a:t>bi </a:t>
            </a:r>
            <a:r>
              <a:rPr lang="en-US" dirty="0"/>
              <a:t>= </a:t>
            </a:r>
            <a:r>
              <a:rPr lang="en-US" i="1" dirty="0"/>
              <a:t>h</a:t>
            </a:r>
            <a:r>
              <a:rPr lang="en-US" baseline="30000" dirty="0"/>
              <a:t>2</a:t>
            </a:r>
            <a:r>
              <a:rPr lang="en-US" dirty="0"/>
              <a:t> </a:t>
            </a:r>
            <a:r>
              <a:rPr lang="en-US" i="1" dirty="0"/>
              <a:t>fi /YI </a:t>
            </a:r>
            <a:r>
              <a:rPr lang="en-US" dirty="0"/>
              <a:t>.</a:t>
            </a:r>
          </a:p>
          <a:p>
            <a:r>
              <a:rPr lang="en-US" dirty="0"/>
              <a:t>We can easily solve the problem with the Gaussian elimination scheme or the</a:t>
            </a:r>
          </a:p>
          <a:p>
            <a:r>
              <a:rPr lang="en-US" dirty="0"/>
              <a:t>LU decomposition scheme</a:t>
            </a:r>
          </a:p>
        </p:txBody>
      </p:sp>
    </p:spTree>
    <p:extLst>
      <p:ext uri="{BB962C8B-B14F-4D97-AF65-F5344CB8AC3E}">
        <p14:creationId xmlns:p14="http://schemas.microsoft.com/office/powerpoint/2010/main" val="2920808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For example, if we are </a:t>
            </a:r>
            <a:r>
              <a:rPr lang="en-US" dirty="0" smtClean="0"/>
              <a:t>dealing with </a:t>
            </a:r>
            <a:r>
              <a:rPr lang="en-US" dirty="0"/>
              <a:t>the two-dimensional diffusion equation, we have</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173" t="63750" r="33482" b="18125"/>
          <a:stretch/>
        </p:blipFill>
        <p:spPr bwMode="auto">
          <a:xfrm>
            <a:off x="533020" y="3068960"/>
            <a:ext cx="8123300" cy="292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99623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Here </a:t>
            </a:r>
            <a:r>
              <a:rPr lang="el-GR" i="1" dirty="0" smtClean="0"/>
              <a:t>γ</a:t>
            </a:r>
            <a:r>
              <a:rPr lang="en-US" i="1" baseline="-25000" dirty="0" smtClean="0"/>
              <a:t>x</a:t>
            </a:r>
            <a:r>
              <a:rPr lang="en-US" i="1" dirty="0" smtClean="0"/>
              <a:t> </a:t>
            </a:r>
            <a:r>
              <a:rPr lang="en-US" dirty="0"/>
              <a:t>= </a:t>
            </a:r>
            <a:r>
              <a:rPr lang="en-US" i="1" dirty="0"/>
              <a:t>D</a:t>
            </a:r>
            <a:r>
              <a:rPr lang="el-GR" i="1" dirty="0"/>
              <a:t>τ/</a:t>
            </a:r>
            <a:r>
              <a:rPr lang="en-US" i="1" dirty="0" err="1" smtClean="0"/>
              <a:t>h</a:t>
            </a:r>
            <a:r>
              <a:rPr lang="en-US" i="1" baseline="-25000" dirty="0" err="1" smtClean="0"/>
              <a:t>x</a:t>
            </a:r>
            <a:r>
              <a:rPr lang="en-US" i="1" dirty="0" smtClean="0"/>
              <a:t> </a:t>
            </a:r>
            <a:r>
              <a:rPr lang="en-US" i="1" baseline="30000" dirty="0" smtClean="0"/>
              <a:t>2</a:t>
            </a:r>
            <a:r>
              <a:rPr lang="en-US" i="1" dirty="0" smtClean="0"/>
              <a:t> </a:t>
            </a:r>
            <a:r>
              <a:rPr lang="en-US" dirty="0" smtClean="0"/>
              <a:t>and </a:t>
            </a:r>
            <a:r>
              <a:rPr lang="el-GR" i="1" dirty="0" smtClean="0"/>
              <a:t>γ</a:t>
            </a:r>
            <a:r>
              <a:rPr lang="en-US" i="1" baseline="-25000" dirty="0" smtClean="0"/>
              <a:t>y</a:t>
            </a:r>
            <a:r>
              <a:rPr lang="en-US" i="1" dirty="0" smtClean="0"/>
              <a:t> </a:t>
            </a:r>
            <a:r>
              <a:rPr lang="en-US" dirty="0"/>
              <a:t>= </a:t>
            </a:r>
            <a:r>
              <a:rPr lang="en-US" i="1" dirty="0"/>
              <a:t>D</a:t>
            </a:r>
            <a:r>
              <a:rPr lang="el-GR" i="1" dirty="0"/>
              <a:t>τ/</a:t>
            </a:r>
            <a:r>
              <a:rPr lang="en-US" i="1" dirty="0" err="1" smtClean="0"/>
              <a:t>h</a:t>
            </a:r>
            <a:r>
              <a:rPr lang="en-US" i="1" baseline="-25000" dirty="0" err="1" smtClean="0"/>
              <a:t>y</a:t>
            </a:r>
            <a:r>
              <a:rPr lang="en-US" i="1" dirty="0" smtClean="0"/>
              <a:t>  </a:t>
            </a:r>
            <a:r>
              <a:rPr lang="en-US" i="1" baseline="30000" dirty="0" smtClean="0"/>
              <a:t>2</a:t>
            </a:r>
            <a:r>
              <a:rPr lang="en-US" dirty="0" smtClean="0"/>
              <a:t>. </a:t>
            </a:r>
          </a:p>
          <a:p>
            <a:r>
              <a:rPr lang="en-US" dirty="0" smtClean="0"/>
              <a:t>The </a:t>
            </a:r>
            <a:r>
              <a:rPr lang="en-US" dirty="0"/>
              <a:t>decomposition of </a:t>
            </a:r>
            <a:r>
              <a:rPr lang="en-US" i="1" dirty="0"/>
              <a:t>Hi j </a:t>
            </a:r>
            <a:r>
              <a:rPr lang="en-US" dirty="0"/>
              <a:t>into </a:t>
            </a:r>
            <a:r>
              <a:rPr lang="en-US" i="1" dirty="0" smtClean="0"/>
              <a:t>H</a:t>
            </a:r>
            <a:r>
              <a:rPr lang="en-US" i="1" baseline="-25000" dirty="0" smtClean="0"/>
              <a:t>i</a:t>
            </a:r>
            <a:r>
              <a:rPr lang="en-US" i="1" dirty="0" smtClean="0"/>
              <a:t> </a:t>
            </a:r>
            <a:r>
              <a:rPr lang="en-US" dirty="0"/>
              <a:t>and </a:t>
            </a:r>
            <a:r>
              <a:rPr lang="en-US" i="1" dirty="0" err="1" smtClean="0"/>
              <a:t>H</a:t>
            </a:r>
            <a:r>
              <a:rPr lang="en-US" i="1" baseline="-25000" dirty="0" err="1" smtClean="0"/>
              <a:t>j</a:t>
            </a:r>
            <a:r>
              <a:rPr lang="en-US" i="1" dirty="0" smtClean="0"/>
              <a:t> </a:t>
            </a:r>
            <a:r>
              <a:rPr lang="en-US" dirty="0" smtClean="0"/>
              <a:t>can </a:t>
            </a:r>
            <a:r>
              <a:rPr lang="en-US" dirty="0"/>
              <a:t>be used to take one half of each time step along the </a:t>
            </a:r>
            <a:r>
              <a:rPr lang="en-US" i="1" dirty="0"/>
              <a:t>x </a:t>
            </a:r>
            <a:r>
              <a:rPr lang="en-US" dirty="0"/>
              <a:t>direction and the </a:t>
            </a:r>
            <a:r>
              <a:rPr lang="en-US" dirty="0" smtClean="0"/>
              <a:t>other half </a:t>
            </a:r>
            <a:r>
              <a:rPr lang="en-US" dirty="0"/>
              <a:t>along the </a:t>
            </a:r>
            <a:r>
              <a:rPr lang="en-US" i="1" dirty="0"/>
              <a:t>y </a:t>
            </a:r>
            <a:r>
              <a:rPr lang="en-US" dirty="0"/>
              <a:t>direction with</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237" t="47292" r="41786" b="34375"/>
          <a:stretch/>
        </p:blipFill>
        <p:spPr bwMode="auto">
          <a:xfrm>
            <a:off x="1187624" y="4509120"/>
            <a:ext cx="6478266"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1147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dirty="0"/>
          </a:p>
        </p:txBody>
      </p:sp>
      <p:sp>
        <p:nvSpPr>
          <p:cNvPr id="3" name="内容占位符 2"/>
          <p:cNvSpPr>
            <a:spLocks noGrp="1"/>
          </p:cNvSpPr>
          <p:nvPr>
            <p:ph idx="1"/>
          </p:nvPr>
        </p:nvSpPr>
        <p:spPr/>
        <p:txBody>
          <a:bodyPr/>
          <a:lstStyle/>
          <a:p>
            <a:r>
              <a:rPr lang="en-US" dirty="0"/>
              <a:t>in each of the above two steps, we have a </a:t>
            </a:r>
            <a:r>
              <a:rPr lang="en-US" dirty="0" err="1" smtClean="0"/>
              <a:t>tridiagonal</a:t>
            </a:r>
            <a:r>
              <a:rPr lang="en-US" dirty="0"/>
              <a:t> </a:t>
            </a:r>
            <a:r>
              <a:rPr lang="en-US" dirty="0" smtClean="0"/>
              <a:t>coefficient </a:t>
            </a:r>
            <a:r>
              <a:rPr lang="en-US" dirty="0"/>
              <a:t>matrix</a:t>
            </a:r>
            <a:r>
              <a:rPr lang="en-US" dirty="0" smtClean="0"/>
              <a:t>.</a:t>
            </a:r>
          </a:p>
          <a:p>
            <a:r>
              <a:rPr lang="en-US" dirty="0"/>
              <a:t>We still have to be careful in using the </a:t>
            </a:r>
            <a:r>
              <a:rPr lang="en-US" dirty="0" err="1" smtClean="0"/>
              <a:t>Peaceman</a:t>
            </a:r>
            <a:r>
              <a:rPr lang="en-US" dirty="0" smtClean="0"/>
              <a:t>–</a:t>
            </a:r>
            <a:r>
              <a:rPr lang="en-US" dirty="0" err="1" smtClean="0"/>
              <a:t>Rachford</a:t>
            </a:r>
            <a:r>
              <a:rPr lang="en-US" dirty="0"/>
              <a:t> </a:t>
            </a:r>
            <a:r>
              <a:rPr lang="en-US" dirty="0" smtClean="0"/>
              <a:t>algorithm.</a:t>
            </a:r>
          </a:p>
          <a:p>
            <a:r>
              <a:rPr lang="en-US" dirty="0"/>
              <a:t>the convergence in the </a:t>
            </a:r>
            <a:r>
              <a:rPr lang="en-US" dirty="0" err="1"/>
              <a:t>Peaceman</a:t>
            </a:r>
            <a:r>
              <a:rPr lang="en-US" dirty="0"/>
              <a:t>–</a:t>
            </a:r>
            <a:r>
              <a:rPr lang="en-US" dirty="0" err="1"/>
              <a:t>Rachford</a:t>
            </a:r>
            <a:r>
              <a:rPr lang="en-US" dirty="0"/>
              <a:t> algorithm can sometimes </a:t>
            </a:r>
            <a:r>
              <a:rPr lang="en-US" dirty="0" smtClean="0"/>
              <a:t>be very </a:t>
            </a:r>
            <a:r>
              <a:rPr lang="en-US" dirty="0"/>
              <a:t>slow in practice.</a:t>
            </a:r>
          </a:p>
        </p:txBody>
      </p:sp>
    </p:spTree>
    <p:extLst>
      <p:ext uri="{BB962C8B-B14F-4D97-AF65-F5344CB8AC3E}">
        <p14:creationId xmlns:p14="http://schemas.microsoft.com/office/powerpoint/2010/main" val="32331994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For a few more examples</a:t>
            </a:r>
            <a:endParaRPr lang="en-US" dirty="0"/>
          </a:p>
        </p:txBody>
      </p:sp>
      <p:sp>
        <p:nvSpPr>
          <p:cNvPr id="3" name="内容占位符 2"/>
          <p:cNvSpPr>
            <a:spLocks noGrp="1"/>
          </p:cNvSpPr>
          <p:nvPr>
            <p:ph idx="1"/>
          </p:nvPr>
        </p:nvSpPr>
        <p:spPr/>
        <p:txBody>
          <a:bodyPr/>
          <a:lstStyle/>
          <a:p>
            <a:r>
              <a:rPr lang="en-US" dirty="0" smtClean="0"/>
              <a:t>Temperature field of a nuclear waste rod problem</a:t>
            </a:r>
          </a:p>
          <a:p>
            <a:r>
              <a:rPr lang="en-US" dirty="0" smtClean="0"/>
              <a:t>Ground water dynamics</a:t>
            </a:r>
          </a:p>
          <a:p>
            <a:r>
              <a:rPr lang="en-US" dirty="0" smtClean="0"/>
              <a:t>Just read Tao </a:t>
            </a:r>
            <a:r>
              <a:rPr lang="en-US" altLang="zh-CN" dirty="0" smtClean="0"/>
              <a:t>Pang’s book if you are interested in them.</a:t>
            </a:r>
            <a:endParaRPr lang="en-US" dirty="0"/>
          </a:p>
        </p:txBody>
      </p:sp>
    </p:spTree>
    <p:extLst>
      <p:ext uri="{BB962C8B-B14F-4D97-AF65-F5344CB8AC3E}">
        <p14:creationId xmlns:p14="http://schemas.microsoft.com/office/powerpoint/2010/main" val="5500522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HW 3 (no need to do all questions)</a:t>
            </a:r>
          </a:p>
        </p:txBody>
      </p:sp>
      <p:sp>
        <p:nvSpPr>
          <p:cNvPr id="3" name="内容占位符 2"/>
          <p:cNvSpPr>
            <a:spLocks noGrp="1"/>
          </p:cNvSpPr>
          <p:nvPr>
            <p:ph idx="1"/>
          </p:nvPr>
        </p:nvSpPr>
        <p:spPr>
          <a:xfrm>
            <a:off x="467544" y="1196752"/>
            <a:ext cx="8229600" cy="4525963"/>
          </a:xfrm>
        </p:spPr>
        <p:txBody>
          <a:bodyPr>
            <a:normAutofit fontScale="92500" lnSpcReduction="20000"/>
          </a:bodyPr>
          <a:lstStyle/>
          <a:p>
            <a:r>
              <a:rPr lang="en-US" dirty="0"/>
              <a:t>3 options:</a:t>
            </a:r>
          </a:p>
          <a:p>
            <a:pPr marL="914400" lvl="1" indent="-457200">
              <a:buFont typeface="+mj-lt"/>
              <a:buAutoNum type="alphaUcPeriod"/>
            </a:pPr>
            <a:r>
              <a:rPr lang="en-US" dirty="0"/>
              <a:t>Finish Q1 and Q2,</a:t>
            </a:r>
          </a:p>
          <a:p>
            <a:pPr marL="914400" lvl="1" indent="-457200">
              <a:buFont typeface="+mj-lt"/>
              <a:buAutoNum type="alphaUcPeriod"/>
            </a:pPr>
            <a:r>
              <a:rPr lang="en-US" dirty="0"/>
              <a:t>Finish Q3,</a:t>
            </a:r>
          </a:p>
          <a:p>
            <a:pPr marL="914400" lvl="1" indent="-457200">
              <a:buFont typeface="+mj-lt"/>
              <a:buAutoNum type="alphaUcPeriod"/>
            </a:pPr>
            <a:r>
              <a:rPr lang="en-US" dirty="0"/>
              <a:t>Finish Q4</a:t>
            </a:r>
          </a:p>
          <a:p>
            <a:pPr marL="514350" indent="-514350">
              <a:buFont typeface="+mj-lt"/>
              <a:buAutoNum type="arabicParenR"/>
            </a:pPr>
            <a:r>
              <a:rPr lang="en-US" dirty="0"/>
              <a:t> Suppose in a parallel world where the air resistance force is proportional to V </a:t>
            </a:r>
            <a:r>
              <a:rPr lang="en-US" baseline="30000" dirty="0"/>
              <a:t>7</a:t>
            </a:r>
            <a:r>
              <a:rPr lang="en-US" baseline="30000" dirty="0" smtClean="0"/>
              <a:t>/5</a:t>
            </a:r>
            <a:r>
              <a:rPr lang="en-US" dirty="0" smtClean="0"/>
              <a:t>. </a:t>
            </a:r>
            <a:r>
              <a:rPr lang="en-US" dirty="0"/>
              <a:t>Rewrite the motor cyclist program in C or </a:t>
            </a:r>
            <a:r>
              <a:rPr lang="en-US" dirty="0" err="1"/>
              <a:t>fortran</a:t>
            </a:r>
            <a:r>
              <a:rPr lang="en-US" dirty="0"/>
              <a:t> to calculate this problem show in the lecture notes </a:t>
            </a:r>
            <a:r>
              <a:rPr lang="en-US" dirty="0" smtClean="0"/>
              <a:t>13(Assume </a:t>
            </a:r>
            <a:r>
              <a:rPr lang="en-US" dirty="0"/>
              <a:t>all the parameters are the same).  Show the difference between this model and the </a:t>
            </a:r>
            <a:r>
              <a:rPr lang="en-US" dirty="0" smtClean="0"/>
              <a:t>model </a:t>
            </a:r>
            <a:r>
              <a:rPr lang="en-US" dirty="0"/>
              <a:t>shown in the lecture notes. </a:t>
            </a:r>
            <a:endParaRPr lang="en-US" dirty="0" smtClean="0"/>
          </a:p>
        </p:txBody>
      </p:sp>
    </p:spTree>
    <p:extLst>
      <p:ext uri="{BB962C8B-B14F-4D97-AF65-F5344CB8AC3E}">
        <p14:creationId xmlns:p14="http://schemas.microsoft.com/office/powerpoint/2010/main" val="38906312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HW3 A</a:t>
            </a:r>
          </a:p>
        </p:txBody>
      </p:sp>
      <p:sp>
        <p:nvSpPr>
          <p:cNvPr id="4" name="内容占位符 2">
            <a:extLst>
              <a:ext uri="{FF2B5EF4-FFF2-40B4-BE49-F238E27FC236}">
                <a16:creationId xmlns:a16="http://schemas.microsoft.com/office/drawing/2014/main" id="{0BF71ED0-E705-4A08-8029-A3B828089031}"/>
              </a:ext>
            </a:extLst>
          </p:cNvPr>
          <p:cNvSpPr txBox="1">
            <a:spLocks/>
          </p:cNvSpPr>
          <p:nvPr/>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arenR" startAt="2"/>
            </a:pPr>
            <a:r>
              <a:rPr lang="en-US" dirty="0"/>
              <a:t>Setup and run the java code of the relaxation method shown in the lecture notes </a:t>
            </a:r>
            <a:r>
              <a:rPr lang="en-US" dirty="0" smtClean="0"/>
              <a:t>16(You </a:t>
            </a:r>
            <a:r>
              <a:rPr lang="en-US" dirty="0"/>
              <a:t>can also rewrite it  in C/C++ or </a:t>
            </a:r>
            <a:r>
              <a:rPr lang="en-US" dirty="0" err="1"/>
              <a:t>fortran</a:t>
            </a:r>
            <a:r>
              <a:rPr lang="en-US" dirty="0"/>
              <a:t> if you don’t know how to run Java or you enjoy programming), test 10 different p values and the convergence speed, report the best choice of p values in your code.  (Note that I am not asking you to provide the optimum of p among all possible choices of p.)</a:t>
            </a:r>
          </a:p>
        </p:txBody>
      </p:sp>
    </p:spTree>
    <p:extLst>
      <p:ext uri="{BB962C8B-B14F-4D97-AF65-F5344CB8AC3E}">
        <p14:creationId xmlns:p14="http://schemas.microsoft.com/office/powerpoint/2010/main" val="7970954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3519E-C904-4FA9-A77E-788407392D98}"/>
              </a:ext>
            </a:extLst>
          </p:cNvPr>
          <p:cNvSpPr>
            <a:spLocks noGrp="1"/>
          </p:cNvSpPr>
          <p:nvPr>
            <p:ph type="title"/>
          </p:nvPr>
        </p:nvSpPr>
        <p:spPr>
          <a:xfrm>
            <a:off x="611560" y="-315416"/>
            <a:ext cx="7886700" cy="1325563"/>
          </a:xfrm>
        </p:spPr>
        <p:txBody>
          <a:bodyPr/>
          <a:lstStyle/>
          <a:p>
            <a:r>
              <a:rPr lang="en-HK" dirty="0"/>
              <a:t>HW 3 B</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028D6B-01E8-497F-B1C9-0DB8E917EC9E}"/>
                  </a:ext>
                </a:extLst>
              </p:cNvPr>
              <p:cNvSpPr>
                <a:spLocks noGrp="1"/>
              </p:cNvSpPr>
              <p:nvPr>
                <p:ph idx="1"/>
              </p:nvPr>
            </p:nvSpPr>
            <p:spPr>
              <a:xfrm>
                <a:off x="0" y="620688"/>
                <a:ext cx="9144000" cy="4351338"/>
              </a:xfrm>
            </p:spPr>
            <p:txBody>
              <a:bodyPr>
                <a:noAutofit/>
              </a:bodyPr>
              <a:lstStyle/>
              <a:p>
                <a:pPr marL="514350" indent="-514350">
                  <a:buFont typeface="+mj-lt"/>
                  <a:buAutoNum type="arabicParenR" startAt="3"/>
                </a:pPr>
                <a:r>
                  <a:rPr lang="en-HK" sz="2400" dirty="0"/>
                  <a:t>Solve Tolman–Oppenheimer–</a:t>
                </a:r>
                <a:r>
                  <a:rPr lang="en-HK" sz="2400" dirty="0" err="1"/>
                  <a:t>Volkoff</a:t>
                </a:r>
                <a:r>
                  <a:rPr lang="en-HK" sz="2400" dirty="0"/>
                  <a:t> (TOV) equation using 4</a:t>
                </a:r>
                <a:r>
                  <a:rPr lang="en-HK" sz="2400" baseline="30000" dirty="0"/>
                  <a:t>th</a:t>
                </a:r>
                <a:r>
                  <a:rPr lang="en-HK" sz="2400" dirty="0"/>
                  <a:t> order Runge </a:t>
                </a:r>
                <a:r>
                  <a:rPr lang="en-HK" sz="2400" dirty="0" err="1"/>
                  <a:t>kutta</a:t>
                </a:r>
                <a:r>
                  <a:rPr lang="en-HK" sz="2400" dirty="0"/>
                  <a:t> method</a:t>
                </a:r>
                <a:br>
                  <a:rPr lang="en-HK" sz="2400" dirty="0"/>
                </a:br>
                <a:r>
                  <a:rPr lang="en-HK" sz="2400" dirty="0"/>
                  <a:t>(write your own code if you enjoy coding or import library)</a:t>
                </a:r>
                <a:br>
                  <a:rPr lang="en-HK" sz="2400" dirty="0"/>
                </a:br>
                <a:r>
                  <a:rPr lang="en-HK" sz="2400" dirty="0"/>
                  <a:t>TOV equation is hydrostatic equation of spherically symmetric body in general relativity.</a:t>
                </a:r>
                <a:br>
                  <a:rPr lang="en-HK" sz="2400" dirty="0"/>
                </a:br>
                <a:r>
                  <a:rPr lang="en-HK" sz="2400" dirty="0"/>
                  <a:t>Using </a:t>
                </a:r>
                <a:r>
                  <a:rPr lang="en-HK" sz="2400" dirty="0" err="1"/>
                  <a:t>polytropic</a:t>
                </a:r>
                <a:r>
                  <a:rPr lang="en-HK" sz="2400" dirty="0"/>
                  <a:t> equation of state:</a:t>
                </a:r>
                <a:br>
                  <a:rPr lang="en-HK" sz="2400" dirty="0"/>
                </a:br>
                <a:r>
                  <a:rPr lang="en-HK" sz="2400" dirty="0"/>
                  <a:t/>
                </a:r>
                <a:br>
                  <a:rPr lang="en-HK" sz="2400" dirty="0"/>
                </a:br>
                <a:r>
                  <a:rPr lang="en-HK" sz="2400" dirty="0"/>
                  <a:t/>
                </a:r>
                <a:br>
                  <a:rPr lang="en-HK" sz="2400" dirty="0"/>
                </a:br>
                <a:r>
                  <a:rPr lang="en-HK" sz="2400" dirty="0"/>
                  <a:t/>
                </a:r>
                <a:br>
                  <a:rPr lang="en-HK" sz="2400" dirty="0"/>
                </a:br>
                <a:r>
                  <a:rPr lang="en-HK" sz="2400" dirty="0" smtClean="0"/>
                  <a:t>For </a:t>
                </a:r>
                <a:r>
                  <a:rPr lang="en-HK" sz="2400" dirty="0"/>
                  <a:t>neutron star:</a:t>
                </a:r>
                <a14:m>
                  <m:oMath xmlns:m="http://schemas.openxmlformats.org/officeDocument/2006/math">
                    <m:r>
                      <a:rPr lang="en-HK" sz="2400" i="1">
                        <a:latin typeface="Cambria Math" panose="02040503050406030204" pitchFamily="18" charset="0"/>
                      </a:rPr>
                      <m:t>𝐾</m:t>
                    </m:r>
                  </m:oMath>
                </a14:m>
                <a:r>
                  <a:rPr lang="en-HK" sz="2400" dirty="0"/>
                  <a:t> = 1.982 x 10</a:t>
                </a:r>
                <a:r>
                  <a:rPr lang="en-HK" sz="2400" baseline="30000" dirty="0"/>
                  <a:t>-6</a:t>
                </a:r>
                <a:r>
                  <a:rPr lang="en-HK" sz="2400" dirty="0"/>
                  <a:t> (in CGS) or = 1.11456 x 10</a:t>
                </a:r>
                <a:r>
                  <a:rPr lang="en-HK" sz="2400" baseline="30000" dirty="0"/>
                  <a:t>-15</a:t>
                </a:r>
                <a:r>
                  <a:rPr lang="en-HK" sz="2400" dirty="0"/>
                  <a:t> (in Si unit),</a:t>
                </a:r>
                <a14:m>
                  <m:oMath xmlns:m="http://schemas.openxmlformats.org/officeDocument/2006/math">
                    <m:r>
                      <a:rPr lang="en-HK" sz="2400" i="1">
                        <a:latin typeface="Cambria Math" panose="02040503050406030204" pitchFamily="18" charset="0"/>
                      </a:rPr>
                      <m:t> </m:t>
                    </m:r>
                    <m:r>
                      <a:rPr lang="en-HK" sz="2400" i="1">
                        <a:latin typeface="Cambria Math" panose="02040503050406030204" pitchFamily="18" charset="0"/>
                      </a:rPr>
                      <m:t>𝛾</m:t>
                    </m:r>
                  </m:oMath>
                </a14:m>
                <a:r>
                  <a:rPr lang="en-HK" sz="2400" dirty="0"/>
                  <a:t> = 2.75,</a:t>
                </a:r>
                <a:r>
                  <a:rPr lang="en-HK" sz="2400" dirty="0">
                    <a:ea typeface="PMingLiU" panose="02020500000000000000" pitchFamily="18" charset="-120"/>
                    <a:cs typeface="Times New Roman" panose="02020603050405020304" pitchFamily="18" charset="0"/>
                  </a:rPr>
                  <a:t> </a:t>
                </a:r>
                <a14:m>
                  <m:oMath xmlns:m="http://schemas.openxmlformats.org/officeDocument/2006/math">
                    <m:r>
                      <a:rPr lang="en-HK" sz="2400" i="1">
                        <a:latin typeface="Cambria Math" panose="02040503050406030204" pitchFamily="18" charset="0"/>
                        <a:ea typeface="PMingLiU" panose="02020500000000000000" pitchFamily="18" charset="-120"/>
                        <a:cs typeface="Times New Roman" panose="02020603050405020304" pitchFamily="18" charset="0"/>
                      </a:rPr>
                      <m:t>𝜖</m:t>
                    </m:r>
                    <m:r>
                      <a:rPr lang="en-HK" sz="2400" b="0" i="0" smtClean="0">
                        <a:latin typeface="Cambria Math" panose="02040503050406030204" pitchFamily="18" charset="0"/>
                        <a:ea typeface="PMingLiU" panose="02020500000000000000" pitchFamily="18" charset="-120"/>
                        <a:cs typeface="Times New Roman" panose="02020603050405020304" pitchFamily="18" charset="0"/>
                      </a:rPr>
                      <m:t> </m:t>
                    </m:r>
                  </m:oMath>
                </a14:m>
                <a:r>
                  <a:rPr lang="en-HK" sz="2400" dirty="0"/>
                  <a:t>is specific internal energy</a:t>
                </a:r>
                <a:br>
                  <a:rPr lang="en-HK" sz="2400" dirty="0"/>
                </a:br>
                <a:r>
                  <a:rPr lang="en-HK" sz="2400" dirty="0"/>
                  <a:t>A) find the radius and mass of the body, given initial condition </a:t>
                </a:r>
                <a14:m>
                  <m:oMath xmlns:m="http://schemas.openxmlformats.org/officeDocument/2006/math">
                    <m:sSub>
                      <m:sSubPr>
                        <m:ctrlPr>
                          <a:rPr lang="en-HK" sz="2400" i="1">
                            <a:latin typeface="Cambria Math" panose="02040503050406030204" pitchFamily="18" charset="0"/>
                          </a:rPr>
                        </m:ctrlPr>
                      </m:sSubPr>
                      <m:e>
                        <m:r>
                          <a:rPr lang="en-HK" sz="2400" i="1">
                            <a:latin typeface="Cambria Math" panose="02040503050406030204" pitchFamily="18" charset="0"/>
                          </a:rPr>
                          <m:t>𝜌</m:t>
                        </m:r>
                      </m:e>
                      <m:sub>
                        <m:r>
                          <a:rPr lang="en-HK" sz="2400" i="1">
                            <a:latin typeface="Cambria Math" panose="02040503050406030204" pitchFamily="18" charset="0"/>
                          </a:rPr>
                          <m:t>𝑐</m:t>
                        </m:r>
                      </m:sub>
                    </m:sSub>
                    <m:r>
                      <a:rPr lang="en-HK" sz="2400" i="1">
                        <a:latin typeface="Cambria Math" panose="02040503050406030204" pitchFamily="18" charset="0"/>
                      </a:rPr>
                      <m:t>=</m:t>
                    </m:r>
                  </m:oMath>
                </a14:m>
                <a:r>
                  <a:rPr lang="en-HK" sz="2400" dirty="0"/>
                  <a:t>5.0 x 10</a:t>
                </a:r>
                <a:r>
                  <a:rPr lang="en-HK" sz="2400" baseline="30000" dirty="0"/>
                  <a:t>17</a:t>
                </a:r>
                <a:r>
                  <a:rPr lang="en-HK" sz="2400" dirty="0"/>
                  <a:t> kg m</a:t>
                </a:r>
                <a:r>
                  <a:rPr lang="en-HK" sz="2400" baseline="30000" dirty="0"/>
                  <a:t>-3</a:t>
                </a:r>
                <a:br>
                  <a:rPr lang="en-HK" sz="2400" baseline="30000" dirty="0"/>
                </a:br>
                <a:r>
                  <a:rPr lang="en-HK" sz="2400" dirty="0"/>
                  <a:t>B) using different initial condition, plot a M-R curve (use km and mass of sun as units)</a:t>
                </a:r>
                <a:br>
                  <a:rPr lang="en-HK" sz="2400" dirty="0"/>
                </a:br>
                <a:r>
                  <a:rPr lang="en-HK" sz="2400" dirty="0"/>
                  <a:t>	Submit the 1) source code, 2)output file with r, P(r) , M(r) and Density(r),3) plotted structure, 4) M-R curve</a:t>
                </a:r>
              </a:p>
              <a:p>
                <a:pPr marL="514350" indent="-514350">
                  <a:buFont typeface="Arial" panose="020B0604020202020204" pitchFamily="34" charset="0"/>
                  <a:buAutoNum type="arabicParenR" startAt="3"/>
                </a:pPr>
                <a:endParaRPr lang="en-HK" sz="2400" dirty="0"/>
              </a:p>
            </p:txBody>
          </p:sp>
        </mc:Choice>
        <mc:Fallback xmlns="">
          <p:sp>
            <p:nvSpPr>
              <p:cNvPr id="3" name="Content Placeholder 2">
                <a:extLst>
                  <a:ext uri="{FF2B5EF4-FFF2-40B4-BE49-F238E27FC236}">
                    <a16:creationId xmlns:a16="http://schemas.microsoft.com/office/drawing/2014/main" xmlns:a14="http://schemas.microsoft.com/office/drawing/2010/main" xmlns="" id="{97028D6B-01E8-497F-B1C9-0DB8E917EC9E}"/>
                  </a:ext>
                </a:extLst>
              </p:cNvPr>
              <p:cNvSpPr>
                <a:spLocks noGrp="1" noRot="1" noChangeAspect="1" noMove="1" noResize="1" noEditPoints="1" noAdjustHandles="1" noChangeArrowheads="1" noChangeShapeType="1" noTextEdit="1"/>
              </p:cNvSpPr>
              <p:nvPr>
                <p:ph idx="1"/>
              </p:nvPr>
            </p:nvSpPr>
            <p:spPr>
              <a:xfrm>
                <a:off x="0" y="620688"/>
                <a:ext cx="9144000" cy="4351338"/>
              </a:xfrm>
              <a:blipFill rotWithShape="1">
                <a:blip r:embed="rId2"/>
                <a:stretch>
                  <a:fillRect l="-1000" t="-1261" r="-333" b="-481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2007E4B-136B-47AB-9A53-B34782E3C1E1}"/>
                  </a:ext>
                </a:extLst>
              </p:cNvPr>
              <p:cNvSpPr/>
              <p:nvPr/>
            </p:nvSpPr>
            <p:spPr>
              <a:xfrm>
                <a:off x="4572000" y="1988840"/>
                <a:ext cx="4572000" cy="2121222"/>
              </a:xfrm>
              <a:prstGeom prst="rect">
                <a:avLst/>
              </a:prstGeom>
            </p:spPr>
            <p:txBody>
              <a:bodyPr>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n-HK" i="1" smtClean="0">
                              <a:latin typeface="Cambria Math" panose="02040503050406030204" pitchFamily="18" charset="0"/>
                              <a:ea typeface="PMingLiU" panose="02020500000000000000" pitchFamily="18" charset="-120"/>
                              <a:cs typeface="Times New Roman" panose="02020603050405020304" pitchFamily="18" charset="0"/>
                            </a:rPr>
                          </m:ctrlPr>
                        </m:fPr>
                        <m:num>
                          <m:r>
                            <a:rPr lang="en-HK" i="1">
                              <a:latin typeface="Cambria Math" panose="02040503050406030204" pitchFamily="18" charset="0"/>
                              <a:ea typeface="PMingLiU" panose="02020500000000000000" pitchFamily="18" charset="-120"/>
                              <a:cs typeface="Times New Roman" panose="02020603050405020304" pitchFamily="18" charset="0"/>
                            </a:rPr>
                            <m:t>𝑑𝑝</m:t>
                          </m:r>
                        </m:num>
                        <m:den>
                          <m:r>
                            <a:rPr lang="en-HK" i="1">
                              <a:latin typeface="Cambria Math" panose="02040503050406030204" pitchFamily="18" charset="0"/>
                              <a:ea typeface="PMingLiU" panose="02020500000000000000" pitchFamily="18" charset="-120"/>
                              <a:cs typeface="Times New Roman" panose="02020603050405020304" pitchFamily="18" charset="0"/>
                            </a:rPr>
                            <m:t>𝑑𝑟</m:t>
                          </m:r>
                        </m:den>
                      </m:f>
                      <m:r>
                        <a:rPr lang="en-HK" i="1">
                          <a:latin typeface="Cambria Math" panose="02040503050406030204" pitchFamily="18" charset="0"/>
                          <a:ea typeface="PMingLiU" panose="02020500000000000000" pitchFamily="18" charset="-120"/>
                          <a:cs typeface="Times New Roman" panose="02020603050405020304" pitchFamily="18" charset="0"/>
                        </a:rPr>
                        <m:t>=−</m:t>
                      </m:r>
                      <m:r>
                        <a:rPr lang="en-HK" i="1">
                          <a:latin typeface="Cambria Math" panose="02040503050406030204" pitchFamily="18" charset="0"/>
                          <a:ea typeface="PMingLiU" panose="02020500000000000000" pitchFamily="18" charset="-120"/>
                          <a:cs typeface="Times New Roman" panose="02020603050405020304" pitchFamily="18" charset="0"/>
                        </a:rPr>
                        <m:t>𝐺</m:t>
                      </m:r>
                      <m:d>
                        <m:dPr>
                          <m:ctrlPr>
                            <a:rPr lang="en-HK" i="1">
                              <a:latin typeface="Cambria Math" panose="02040503050406030204" pitchFamily="18" charset="0"/>
                              <a:ea typeface="PMingLiU" panose="02020500000000000000" pitchFamily="18" charset="-120"/>
                              <a:cs typeface="Times New Roman" panose="02020603050405020304" pitchFamily="18" charset="0"/>
                            </a:rPr>
                          </m:ctrlPr>
                        </m:dPr>
                        <m:e>
                          <m:r>
                            <a:rPr lang="en-HK" i="1">
                              <a:latin typeface="Cambria Math" panose="02040503050406030204" pitchFamily="18" charset="0"/>
                              <a:ea typeface="PMingLiU" panose="02020500000000000000" pitchFamily="18" charset="-120"/>
                              <a:cs typeface="Times New Roman" panose="02020603050405020304" pitchFamily="18" charset="0"/>
                            </a:rPr>
                            <m:t>𝜌</m:t>
                          </m:r>
                          <m:d>
                            <m:dPr>
                              <m:ctrlPr>
                                <a:rPr lang="en-HK" i="1">
                                  <a:latin typeface="Cambria Math" panose="02040503050406030204" pitchFamily="18" charset="0"/>
                                  <a:ea typeface="PMingLiU" panose="02020500000000000000" pitchFamily="18" charset="-120"/>
                                  <a:cs typeface="Times New Roman" panose="02020603050405020304" pitchFamily="18" charset="0"/>
                                </a:rPr>
                              </m:ctrlPr>
                            </m:dPr>
                            <m:e>
                              <m:r>
                                <a:rPr lang="en-HK" i="1">
                                  <a:latin typeface="Cambria Math" panose="02040503050406030204" pitchFamily="18" charset="0"/>
                                  <a:ea typeface="PMingLiU" panose="02020500000000000000" pitchFamily="18" charset="-120"/>
                                  <a:cs typeface="Times New Roman" panose="02020603050405020304" pitchFamily="18" charset="0"/>
                                </a:rPr>
                                <m:t>1+</m:t>
                              </m:r>
                              <m:f>
                                <m:fPr>
                                  <m:ctrlPr>
                                    <a:rPr lang="en-HK" i="1">
                                      <a:latin typeface="Cambria Math" panose="02040503050406030204" pitchFamily="18" charset="0"/>
                                      <a:ea typeface="PMingLiU" panose="02020500000000000000" pitchFamily="18" charset="-120"/>
                                      <a:cs typeface="Times New Roman" panose="02020603050405020304" pitchFamily="18" charset="0"/>
                                    </a:rPr>
                                  </m:ctrlPr>
                                </m:fPr>
                                <m:num>
                                  <m:r>
                                    <a:rPr lang="en-HK" i="1">
                                      <a:latin typeface="Cambria Math" panose="02040503050406030204" pitchFamily="18" charset="0"/>
                                      <a:ea typeface="PMingLiU" panose="02020500000000000000" pitchFamily="18" charset="-120"/>
                                      <a:cs typeface="Times New Roman" panose="02020603050405020304" pitchFamily="18" charset="0"/>
                                    </a:rPr>
                                    <m:t>𝜖</m:t>
                                  </m:r>
                                </m:num>
                                <m:den>
                                  <m:sSup>
                                    <m:sSupPr>
                                      <m:ctrlPr>
                                        <a:rPr lang="en-HK" i="1">
                                          <a:latin typeface="Cambria Math" panose="02040503050406030204" pitchFamily="18" charset="0"/>
                                          <a:ea typeface="PMingLiU" panose="02020500000000000000" pitchFamily="18" charset="-120"/>
                                          <a:cs typeface="Times New Roman" panose="02020603050405020304" pitchFamily="18" charset="0"/>
                                        </a:rPr>
                                      </m:ctrlPr>
                                    </m:sSupPr>
                                    <m:e>
                                      <m:r>
                                        <a:rPr lang="en-HK" i="1">
                                          <a:latin typeface="Cambria Math" panose="02040503050406030204" pitchFamily="18" charset="0"/>
                                          <a:ea typeface="PMingLiU" panose="02020500000000000000" pitchFamily="18" charset="-120"/>
                                          <a:cs typeface="Times New Roman" panose="02020603050405020304" pitchFamily="18" charset="0"/>
                                        </a:rPr>
                                        <m:t>𝑐</m:t>
                                      </m:r>
                                    </m:e>
                                    <m:sup>
                                      <m:r>
                                        <a:rPr lang="en-HK" i="1">
                                          <a:latin typeface="Cambria Math" panose="02040503050406030204" pitchFamily="18" charset="0"/>
                                          <a:ea typeface="PMingLiU" panose="02020500000000000000" pitchFamily="18" charset="-120"/>
                                          <a:cs typeface="Times New Roman" panose="02020603050405020304" pitchFamily="18" charset="0"/>
                                        </a:rPr>
                                        <m:t>2</m:t>
                                      </m:r>
                                    </m:sup>
                                  </m:sSup>
                                </m:den>
                              </m:f>
                            </m:e>
                          </m:d>
                          <m:r>
                            <a:rPr lang="en-HK" i="1">
                              <a:latin typeface="Cambria Math" panose="02040503050406030204" pitchFamily="18" charset="0"/>
                              <a:ea typeface="PMingLiU" panose="02020500000000000000" pitchFamily="18" charset="-120"/>
                              <a:cs typeface="Times New Roman" panose="02020603050405020304" pitchFamily="18" charset="0"/>
                            </a:rPr>
                            <m:t>+</m:t>
                          </m:r>
                          <m:f>
                            <m:fPr>
                              <m:ctrlPr>
                                <a:rPr lang="en-HK" i="1">
                                  <a:latin typeface="Cambria Math" panose="02040503050406030204" pitchFamily="18" charset="0"/>
                                  <a:ea typeface="PMingLiU" panose="02020500000000000000" pitchFamily="18" charset="-120"/>
                                  <a:cs typeface="Times New Roman" panose="02020603050405020304" pitchFamily="18" charset="0"/>
                                </a:rPr>
                              </m:ctrlPr>
                            </m:fPr>
                            <m:num>
                              <m:r>
                                <a:rPr lang="en-HK" i="1">
                                  <a:latin typeface="Cambria Math" panose="02040503050406030204" pitchFamily="18" charset="0"/>
                                  <a:ea typeface="PMingLiU" panose="02020500000000000000" pitchFamily="18" charset="-120"/>
                                  <a:cs typeface="Times New Roman" panose="02020603050405020304" pitchFamily="18" charset="0"/>
                                </a:rPr>
                                <m:t>𝑝</m:t>
                              </m:r>
                            </m:num>
                            <m:den>
                              <m:sSup>
                                <m:sSupPr>
                                  <m:ctrlPr>
                                    <a:rPr lang="en-HK" i="1">
                                      <a:latin typeface="Cambria Math" panose="02040503050406030204" pitchFamily="18" charset="0"/>
                                      <a:ea typeface="PMingLiU" panose="02020500000000000000" pitchFamily="18" charset="-120"/>
                                      <a:cs typeface="Times New Roman" panose="02020603050405020304" pitchFamily="18" charset="0"/>
                                    </a:rPr>
                                  </m:ctrlPr>
                                </m:sSupPr>
                                <m:e>
                                  <m:r>
                                    <a:rPr lang="en-HK" i="1">
                                      <a:latin typeface="Cambria Math" panose="02040503050406030204" pitchFamily="18" charset="0"/>
                                      <a:ea typeface="PMingLiU" panose="02020500000000000000" pitchFamily="18" charset="-120"/>
                                      <a:cs typeface="Times New Roman" panose="02020603050405020304" pitchFamily="18" charset="0"/>
                                    </a:rPr>
                                    <m:t>𝑐</m:t>
                                  </m:r>
                                </m:e>
                                <m:sup>
                                  <m:r>
                                    <a:rPr lang="en-HK" i="1">
                                      <a:latin typeface="Cambria Math" panose="02040503050406030204" pitchFamily="18" charset="0"/>
                                      <a:ea typeface="PMingLiU" panose="02020500000000000000" pitchFamily="18" charset="-120"/>
                                      <a:cs typeface="Times New Roman" panose="02020603050405020304" pitchFamily="18" charset="0"/>
                                    </a:rPr>
                                    <m:t>2</m:t>
                                  </m:r>
                                </m:sup>
                              </m:sSup>
                            </m:den>
                          </m:f>
                        </m:e>
                      </m:d>
                      <m:f>
                        <m:fPr>
                          <m:ctrlPr>
                            <a:rPr lang="en-HK" i="1">
                              <a:latin typeface="Cambria Math" panose="02040503050406030204" pitchFamily="18" charset="0"/>
                              <a:ea typeface="PMingLiU" panose="02020500000000000000" pitchFamily="18" charset="-120"/>
                              <a:cs typeface="Times New Roman" panose="02020603050405020304" pitchFamily="18" charset="0"/>
                            </a:rPr>
                          </m:ctrlPr>
                        </m:fPr>
                        <m:num>
                          <m:r>
                            <a:rPr lang="en-HK" i="1">
                              <a:latin typeface="Cambria Math" panose="02040503050406030204" pitchFamily="18" charset="0"/>
                              <a:ea typeface="PMingLiU" panose="02020500000000000000" pitchFamily="18" charset="-120"/>
                              <a:cs typeface="Times New Roman" panose="02020603050405020304" pitchFamily="18" charset="0"/>
                            </a:rPr>
                            <m:t>𝑚</m:t>
                          </m:r>
                          <m:r>
                            <a:rPr lang="en-HK" i="1">
                              <a:latin typeface="Cambria Math" panose="02040503050406030204" pitchFamily="18" charset="0"/>
                              <a:ea typeface="PMingLiU" panose="02020500000000000000" pitchFamily="18" charset="-120"/>
                              <a:cs typeface="Times New Roman" panose="02020603050405020304" pitchFamily="18" charset="0"/>
                            </a:rPr>
                            <m:t>+</m:t>
                          </m:r>
                          <m:f>
                            <m:fPr>
                              <m:ctrlPr>
                                <a:rPr lang="en-HK" i="1">
                                  <a:latin typeface="Cambria Math" panose="02040503050406030204" pitchFamily="18" charset="0"/>
                                  <a:ea typeface="PMingLiU" panose="02020500000000000000" pitchFamily="18" charset="-120"/>
                                  <a:cs typeface="Times New Roman" panose="02020603050405020304" pitchFamily="18" charset="0"/>
                                </a:rPr>
                              </m:ctrlPr>
                            </m:fPr>
                            <m:num>
                              <m:r>
                                <a:rPr lang="en-HK" i="1">
                                  <a:latin typeface="Cambria Math" panose="02040503050406030204" pitchFamily="18" charset="0"/>
                                  <a:ea typeface="PMingLiU" panose="02020500000000000000" pitchFamily="18" charset="-120"/>
                                  <a:cs typeface="Times New Roman" panose="02020603050405020304" pitchFamily="18" charset="0"/>
                                </a:rPr>
                                <m:t>4</m:t>
                              </m:r>
                              <m:r>
                                <a:rPr lang="en-HK" i="1">
                                  <a:latin typeface="Cambria Math" panose="02040503050406030204" pitchFamily="18" charset="0"/>
                                  <a:ea typeface="PMingLiU" panose="02020500000000000000" pitchFamily="18" charset="-120"/>
                                  <a:cs typeface="Times New Roman" panose="02020603050405020304" pitchFamily="18" charset="0"/>
                                </a:rPr>
                                <m:t>𝜋</m:t>
                              </m:r>
                              <m:sSup>
                                <m:sSupPr>
                                  <m:ctrlPr>
                                    <a:rPr lang="en-HK" i="1">
                                      <a:latin typeface="Cambria Math" panose="02040503050406030204" pitchFamily="18" charset="0"/>
                                      <a:ea typeface="PMingLiU" panose="02020500000000000000" pitchFamily="18" charset="-120"/>
                                      <a:cs typeface="Times New Roman" panose="02020603050405020304" pitchFamily="18" charset="0"/>
                                    </a:rPr>
                                  </m:ctrlPr>
                                </m:sSupPr>
                                <m:e>
                                  <m:r>
                                    <a:rPr lang="en-HK" i="1">
                                      <a:latin typeface="Cambria Math" panose="02040503050406030204" pitchFamily="18" charset="0"/>
                                      <a:ea typeface="PMingLiU" panose="02020500000000000000" pitchFamily="18" charset="-120"/>
                                      <a:cs typeface="Times New Roman" panose="02020603050405020304" pitchFamily="18" charset="0"/>
                                    </a:rPr>
                                    <m:t>𝑟</m:t>
                                  </m:r>
                                </m:e>
                                <m:sup>
                                  <m:r>
                                    <a:rPr lang="en-HK" i="1">
                                      <a:latin typeface="Cambria Math" panose="02040503050406030204" pitchFamily="18" charset="0"/>
                                      <a:ea typeface="PMingLiU" panose="02020500000000000000" pitchFamily="18" charset="-120"/>
                                      <a:cs typeface="Times New Roman" panose="02020603050405020304" pitchFamily="18" charset="0"/>
                                    </a:rPr>
                                    <m:t>3</m:t>
                                  </m:r>
                                </m:sup>
                              </m:sSup>
                              <m:r>
                                <a:rPr lang="en-HK" i="1">
                                  <a:latin typeface="Cambria Math" panose="02040503050406030204" pitchFamily="18" charset="0"/>
                                  <a:ea typeface="PMingLiU" panose="02020500000000000000" pitchFamily="18" charset="-120"/>
                                  <a:cs typeface="Times New Roman" panose="02020603050405020304" pitchFamily="18" charset="0"/>
                                </a:rPr>
                                <m:t>𝑝</m:t>
                              </m:r>
                            </m:num>
                            <m:den>
                              <m:sSup>
                                <m:sSupPr>
                                  <m:ctrlPr>
                                    <a:rPr lang="en-HK" i="1">
                                      <a:latin typeface="Cambria Math" panose="02040503050406030204" pitchFamily="18" charset="0"/>
                                      <a:ea typeface="PMingLiU" panose="02020500000000000000" pitchFamily="18" charset="-120"/>
                                      <a:cs typeface="Times New Roman" panose="02020603050405020304" pitchFamily="18" charset="0"/>
                                    </a:rPr>
                                  </m:ctrlPr>
                                </m:sSupPr>
                                <m:e>
                                  <m:r>
                                    <a:rPr lang="en-HK" i="1">
                                      <a:latin typeface="Cambria Math" panose="02040503050406030204" pitchFamily="18" charset="0"/>
                                      <a:ea typeface="PMingLiU" panose="02020500000000000000" pitchFamily="18" charset="-120"/>
                                      <a:cs typeface="Times New Roman" panose="02020603050405020304" pitchFamily="18" charset="0"/>
                                    </a:rPr>
                                    <m:t>𝑐</m:t>
                                  </m:r>
                                </m:e>
                                <m:sup>
                                  <m:r>
                                    <a:rPr lang="en-HK" i="1">
                                      <a:latin typeface="Cambria Math" panose="02040503050406030204" pitchFamily="18" charset="0"/>
                                      <a:ea typeface="PMingLiU" panose="02020500000000000000" pitchFamily="18" charset="-120"/>
                                      <a:cs typeface="Times New Roman" panose="02020603050405020304" pitchFamily="18" charset="0"/>
                                    </a:rPr>
                                    <m:t>2</m:t>
                                  </m:r>
                                </m:sup>
                              </m:sSup>
                            </m:den>
                          </m:f>
                        </m:num>
                        <m:den>
                          <m:r>
                            <a:rPr lang="en-HK" i="1">
                              <a:latin typeface="Cambria Math" panose="02040503050406030204" pitchFamily="18" charset="0"/>
                              <a:ea typeface="PMingLiU" panose="02020500000000000000" pitchFamily="18" charset="-120"/>
                              <a:cs typeface="Times New Roman" panose="02020603050405020304" pitchFamily="18" charset="0"/>
                            </a:rPr>
                            <m:t>𝑟</m:t>
                          </m:r>
                          <m:d>
                            <m:dPr>
                              <m:ctrlPr>
                                <a:rPr lang="en-HK" i="1">
                                  <a:latin typeface="Cambria Math" panose="02040503050406030204" pitchFamily="18" charset="0"/>
                                  <a:ea typeface="PMingLiU" panose="02020500000000000000" pitchFamily="18" charset="-120"/>
                                  <a:cs typeface="Times New Roman" panose="02020603050405020304" pitchFamily="18" charset="0"/>
                                </a:rPr>
                              </m:ctrlPr>
                            </m:dPr>
                            <m:e>
                              <m:r>
                                <a:rPr lang="en-HK" i="1">
                                  <a:latin typeface="Cambria Math" panose="02040503050406030204" pitchFamily="18" charset="0"/>
                                  <a:ea typeface="PMingLiU" panose="02020500000000000000" pitchFamily="18" charset="-120"/>
                                  <a:cs typeface="Times New Roman" panose="02020603050405020304" pitchFamily="18" charset="0"/>
                                </a:rPr>
                                <m:t>𝑟</m:t>
                              </m:r>
                              <m:r>
                                <a:rPr lang="en-HK" i="1">
                                  <a:latin typeface="Cambria Math" panose="02040503050406030204" pitchFamily="18" charset="0"/>
                                  <a:ea typeface="PMingLiU" panose="02020500000000000000" pitchFamily="18" charset="-120"/>
                                  <a:cs typeface="Times New Roman" panose="02020603050405020304" pitchFamily="18" charset="0"/>
                                </a:rPr>
                                <m:t>−</m:t>
                              </m:r>
                              <m:f>
                                <m:fPr>
                                  <m:ctrlPr>
                                    <a:rPr lang="en-HK" i="1">
                                      <a:latin typeface="Cambria Math" panose="02040503050406030204" pitchFamily="18" charset="0"/>
                                      <a:ea typeface="PMingLiU" panose="02020500000000000000" pitchFamily="18" charset="-120"/>
                                      <a:cs typeface="Times New Roman" panose="02020603050405020304" pitchFamily="18" charset="0"/>
                                    </a:rPr>
                                  </m:ctrlPr>
                                </m:fPr>
                                <m:num>
                                  <m:r>
                                    <a:rPr lang="en-HK" i="1">
                                      <a:latin typeface="Cambria Math" panose="02040503050406030204" pitchFamily="18" charset="0"/>
                                      <a:ea typeface="PMingLiU" panose="02020500000000000000" pitchFamily="18" charset="-120"/>
                                      <a:cs typeface="Times New Roman" panose="02020603050405020304" pitchFamily="18" charset="0"/>
                                    </a:rPr>
                                    <m:t>2</m:t>
                                  </m:r>
                                  <m:r>
                                    <a:rPr lang="en-HK" i="1">
                                      <a:latin typeface="Cambria Math" panose="02040503050406030204" pitchFamily="18" charset="0"/>
                                      <a:ea typeface="PMingLiU" panose="02020500000000000000" pitchFamily="18" charset="-120"/>
                                      <a:cs typeface="Times New Roman" panose="02020603050405020304" pitchFamily="18" charset="0"/>
                                    </a:rPr>
                                    <m:t>𝐺𝑚</m:t>
                                  </m:r>
                                </m:num>
                                <m:den>
                                  <m:sSup>
                                    <m:sSupPr>
                                      <m:ctrlPr>
                                        <a:rPr lang="en-HK" i="1">
                                          <a:latin typeface="Cambria Math" panose="02040503050406030204" pitchFamily="18" charset="0"/>
                                          <a:ea typeface="PMingLiU" panose="02020500000000000000" pitchFamily="18" charset="-120"/>
                                          <a:cs typeface="Times New Roman" panose="02020603050405020304" pitchFamily="18" charset="0"/>
                                        </a:rPr>
                                      </m:ctrlPr>
                                    </m:sSupPr>
                                    <m:e>
                                      <m:r>
                                        <a:rPr lang="en-HK" i="1">
                                          <a:latin typeface="Cambria Math" panose="02040503050406030204" pitchFamily="18" charset="0"/>
                                          <a:ea typeface="PMingLiU" panose="02020500000000000000" pitchFamily="18" charset="-120"/>
                                          <a:cs typeface="Times New Roman" panose="02020603050405020304" pitchFamily="18" charset="0"/>
                                        </a:rPr>
                                        <m:t>𝑐</m:t>
                                      </m:r>
                                    </m:e>
                                    <m:sup>
                                      <m:r>
                                        <a:rPr lang="en-HK" i="1">
                                          <a:latin typeface="Cambria Math" panose="02040503050406030204" pitchFamily="18" charset="0"/>
                                          <a:ea typeface="PMingLiU" panose="02020500000000000000" pitchFamily="18" charset="-120"/>
                                          <a:cs typeface="Times New Roman" panose="02020603050405020304" pitchFamily="18" charset="0"/>
                                        </a:rPr>
                                        <m:t>2</m:t>
                                      </m:r>
                                    </m:sup>
                                  </m:sSup>
                                </m:den>
                              </m:f>
                            </m:e>
                          </m:d>
                        </m:den>
                      </m:f>
                    </m:oMath>
                  </m:oMathPara>
                </a14:m>
                <a:endParaRPr lang="en-HK" dirty="0">
                  <a:latin typeface="Calibri" panose="020F0502020204030204" pitchFamily="34" charset="0"/>
                  <a:ea typeface="PMingLiU" panose="02020500000000000000" pitchFamily="18" charset="-120"/>
                  <a:cs typeface="Times New Roman" panose="02020603050405020304" pitchFamily="18" charset="0"/>
                </a:endParaRPr>
              </a:p>
              <a:p>
                <a:pPr algn="ctr">
                  <a:lnSpc>
                    <a:spcPct val="107000"/>
                  </a:lnSpc>
                  <a:spcAft>
                    <a:spcPts val="800"/>
                  </a:spcAft>
                </a:pPr>
                <a14:m>
                  <m:oMath xmlns:m="http://schemas.openxmlformats.org/officeDocument/2006/math">
                    <m:f>
                      <m:fPr>
                        <m:ctrlPr>
                          <a:rPr lang="en-HK" i="1">
                            <a:latin typeface="Cambria Math" panose="02040503050406030204" pitchFamily="18" charset="0"/>
                            <a:ea typeface="PMingLiU" panose="02020500000000000000" pitchFamily="18" charset="-120"/>
                            <a:cs typeface="Times New Roman" panose="02020603050405020304" pitchFamily="18" charset="0"/>
                          </a:rPr>
                        </m:ctrlPr>
                      </m:fPr>
                      <m:num>
                        <m:r>
                          <a:rPr lang="en-HK" i="1">
                            <a:latin typeface="Cambria Math" panose="02040503050406030204" pitchFamily="18" charset="0"/>
                            <a:ea typeface="PMingLiU" panose="02020500000000000000" pitchFamily="18" charset="-120"/>
                            <a:cs typeface="Times New Roman" panose="02020603050405020304" pitchFamily="18" charset="0"/>
                          </a:rPr>
                          <m:t>𝑑𝑚</m:t>
                        </m:r>
                      </m:num>
                      <m:den>
                        <m:r>
                          <a:rPr lang="en-HK" i="1">
                            <a:latin typeface="Cambria Math" panose="02040503050406030204" pitchFamily="18" charset="0"/>
                            <a:ea typeface="PMingLiU" panose="02020500000000000000" pitchFamily="18" charset="-120"/>
                            <a:cs typeface="Times New Roman" panose="02020603050405020304" pitchFamily="18" charset="0"/>
                          </a:rPr>
                          <m:t>𝑑𝑟</m:t>
                        </m:r>
                      </m:den>
                    </m:f>
                    <m:r>
                      <a:rPr lang="en-HK" i="1">
                        <a:latin typeface="Cambria Math" panose="02040503050406030204" pitchFamily="18" charset="0"/>
                        <a:ea typeface="PMingLiU" panose="02020500000000000000" pitchFamily="18" charset="-120"/>
                        <a:cs typeface="Times New Roman" panose="02020603050405020304" pitchFamily="18" charset="0"/>
                      </a:rPr>
                      <m:t>=4</m:t>
                    </m:r>
                    <m:r>
                      <a:rPr lang="en-HK" i="1">
                        <a:latin typeface="Cambria Math" panose="02040503050406030204" pitchFamily="18" charset="0"/>
                        <a:ea typeface="PMingLiU" panose="02020500000000000000" pitchFamily="18" charset="-120"/>
                        <a:cs typeface="Times New Roman" panose="02020603050405020304" pitchFamily="18" charset="0"/>
                      </a:rPr>
                      <m:t>𝜋</m:t>
                    </m:r>
                    <m:sSup>
                      <m:sSupPr>
                        <m:ctrlPr>
                          <a:rPr lang="en-HK" i="1">
                            <a:latin typeface="Cambria Math" panose="02040503050406030204" pitchFamily="18" charset="0"/>
                            <a:ea typeface="PMingLiU" panose="02020500000000000000" pitchFamily="18" charset="-120"/>
                            <a:cs typeface="Times New Roman" panose="02020603050405020304" pitchFamily="18" charset="0"/>
                          </a:rPr>
                        </m:ctrlPr>
                      </m:sSupPr>
                      <m:e>
                        <m:r>
                          <a:rPr lang="en-HK" i="1">
                            <a:latin typeface="Cambria Math" panose="02040503050406030204" pitchFamily="18" charset="0"/>
                            <a:ea typeface="PMingLiU" panose="02020500000000000000" pitchFamily="18" charset="-120"/>
                            <a:cs typeface="Times New Roman" panose="02020603050405020304" pitchFamily="18" charset="0"/>
                          </a:rPr>
                          <m:t>𝑟</m:t>
                        </m:r>
                      </m:e>
                      <m:sup>
                        <m:r>
                          <a:rPr lang="en-HK" i="1">
                            <a:latin typeface="Cambria Math" panose="02040503050406030204" pitchFamily="18" charset="0"/>
                            <a:ea typeface="PMingLiU" panose="02020500000000000000" pitchFamily="18" charset="-120"/>
                            <a:cs typeface="Times New Roman" panose="02020603050405020304" pitchFamily="18" charset="0"/>
                          </a:rPr>
                          <m:t>2</m:t>
                        </m:r>
                      </m:sup>
                    </m:sSup>
                    <m:r>
                      <a:rPr lang="en-HK" i="1">
                        <a:latin typeface="Cambria Math" panose="02040503050406030204" pitchFamily="18" charset="0"/>
                        <a:ea typeface="PMingLiU" panose="02020500000000000000" pitchFamily="18" charset="-120"/>
                        <a:cs typeface="Times New Roman" panose="02020603050405020304" pitchFamily="18" charset="0"/>
                      </a:rPr>
                      <m:t>𝜌</m:t>
                    </m:r>
                    <m:r>
                      <a:rPr lang="en-HK" i="1">
                        <a:latin typeface="Cambria Math" panose="02040503050406030204" pitchFamily="18" charset="0"/>
                        <a:ea typeface="PMingLiU" panose="02020500000000000000" pitchFamily="18" charset="-120"/>
                        <a:cs typeface="Times New Roman" panose="02020603050405020304" pitchFamily="18" charset="0"/>
                      </a:rPr>
                      <m:t>(1+</m:t>
                    </m:r>
                    <m:f>
                      <m:fPr>
                        <m:ctrlPr>
                          <a:rPr lang="en-HK" i="1">
                            <a:latin typeface="Cambria Math" panose="02040503050406030204" pitchFamily="18" charset="0"/>
                            <a:ea typeface="PMingLiU" panose="02020500000000000000" pitchFamily="18" charset="-120"/>
                            <a:cs typeface="Times New Roman" panose="02020603050405020304" pitchFamily="18" charset="0"/>
                          </a:rPr>
                        </m:ctrlPr>
                      </m:fPr>
                      <m:num>
                        <m:r>
                          <a:rPr lang="en-HK" i="1">
                            <a:latin typeface="Cambria Math" panose="02040503050406030204" pitchFamily="18" charset="0"/>
                            <a:ea typeface="PMingLiU" panose="02020500000000000000" pitchFamily="18" charset="-120"/>
                            <a:cs typeface="Times New Roman" panose="02020603050405020304" pitchFamily="18" charset="0"/>
                          </a:rPr>
                          <m:t>𝜖</m:t>
                        </m:r>
                      </m:num>
                      <m:den>
                        <m:sSup>
                          <m:sSupPr>
                            <m:ctrlPr>
                              <a:rPr lang="en-HK" i="1">
                                <a:latin typeface="Cambria Math" panose="02040503050406030204" pitchFamily="18" charset="0"/>
                                <a:ea typeface="PMingLiU" panose="02020500000000000000" pitchFamily="18" charset="-120"/>
                                <a:cs typeface="Times New Roman" panose="02020603050405020304" pitchFamily="18" charset="0"/>
                              </a:rPr>
                            </m:ctrlPr>
                          </m:sSupPr>
                          <m:e>
                            <m:r>
                              <a:rPr lang="en-HK" i="1">
                                <a:latin typeface="Cambria Math" panose="02040503050406030204" pitchFamily="18" charset="0"/>
                                <a:ea typeface="PMingLiU" panose="02020500000000000000" pitchFamily="18" charset="-120"/>
                                <a:cs typeface="Times New Roman" panose="02020603050405020304" pitchFamily="18" charset="0"/>
                              </a:rPr>
                              <m:t>𝑐</m:t>
                            </m:r>
                          </m:e>
                          <m:sup>
                            <m:r>
                              <a:rPr lang="en-HK" i="1">
                                <a:latin typeface="Cambria Math" panose="02040503050406030204" pitchFamily="18" charset="0"/>
                                <a:ea typeface="PMingLiU" panose="02020500000000000000" pitchFamily="18" charset="-120"/>
                                <a:cs typeface="Times New Roman" panose="02020603050405020304" pitchFamily="18" charset="0"/>
                              </a:rPr>
                              <m:t>2</m:t>
                            </m:r>
                          </m:sup>
                        </m:sSup>
                      </m:den>
                    </m:f>
                    <m:r>
                      <a:rPr lang="en-HK" i="1">
                        <a:latin typeface="Cambria Math" panose="02040503050406030204" pitchFamily="18" charset="0"/>
                        <a:ea typeface="PMingLiU" panose="02020500000000000000" pitchFamily="18" charset="-120"/>
                        <a:cs typeface="Times New Roman" panose="02020603050405020304" pitchFamily="18" charset="0"/>
                      </a:rPr>
                      <m:t>)</m:t>
                    </m:r>
                  </m:oMath>
                </a14:m>
                <a:r>
                  <a:rPr lang="en-HK" dirty="0">
                    <a:latin typeface="Calibri" panose="020F0502020204030204" pitchFamily="34" charset="0"/>
                    <a:ea typeface="PMingLiU" panose="02020500000000000000" pitchFamily="18" charset="-120"/>
                    <a:cs typeface="Times New Roman" panose="02020603050405020304" pitchFamily="18" charset="0"/>
                  </a:rPr>
                  <a:t>,    </a:t>
                </a:r>
                <a14:m>
                  <m:oMath xmlns:m="http://schemas.openxmlformats.org/officeDocument/2006/math">
                    <m:r>
                      <a:rPr lang="en-HK" b="0" i="1" smtClean="0">
                        <a:latin typeface="Cambria Math" panose="02040503050406030204" pitchFamily="18" charset="0"/>
                        <a:ea typeface="PMingLiU" panose="02020500000000000000" pitchFamily="18" charset="-120"/>
                        <a:cs typeface="Times New Roman" panose="02020603050405020304" pitchFamily="18" charset="0"/>
                      </a:rPr>
                      <m:t>𝑝</m:t>
                    </m:r>
                    <m:r>
                      <a:rPr lang="en-HK" i="1">
                        <a:latin typeface="Cambria Math" panose="02040503050406030204" pitchFamily="18" charset="0"/>
                        <a:ea typeface="PMingLiU" panose="02020500000000000000" pitchFamily="18" charset="-120"/>
                        <a:cs typeface="Times New Roman" panose="02020603050405020304" pitchFamily="18" charset="0"/>
                      </a:rPr>
                      <m:t>=</m:t>
                    </m:r>
                    <m:r>
                      <a:rPr lang="en-HK" i="1">
                        <a:latin typeface="Cambria Math" panose="02040503050406030204" pitchFamily="18" charset="0"/>
                        <a:ea typeface="PMingLiU" panose="02020500000000000000" pitchFamily="18" charset="-120"/>
                        <a:cs typeface="Times New Roman" panose="02020603050405020304" pitchFamily="18" charset="0"/>
                      </a:rPr>
                      <m:t>𝐾</m:t>
                    </m:r>
                    <m:sSup>
                      <m:sSupPr>
                        <m:ctrlPr>
                          <a:rPr lang="en-HK" i="1">
                            <a:latin typeface="Cambria Math" panose="02040503050406030204" pitchFamily="18" charset="0"/>
                            <a:ea typeface="PMingLiU" panose="02020500000000000000" pitchFamily="18" charset="-120"/>
                            <a:cs typeface="Times New Roman" panose="02020603050405020304" pitchFamily="18" charset="0"/>
                          </a:rPr>
                        </m:ctrlPr>
                      </m:sSupPr>
                      <m:e>
                        <m:r>
                          <a:rPr lang="en-HK" i="1">
                            <a:latin typeface="Cambria Math" panose="02040503050406030204" pitchFamily="18" charset="0"/>
                            <a:ea typeface="PMingLiU" panose="02020500000000000000" pitchFamily="18" charset="-120"/>
                            <a:cs typeface="Times New Roman" panose="02020603050405020304" pitchFamily="18" charset="0"/>
                          </a:rPr>
                          <m:t>𝜌</m:t>
                        </m:r>
                      </m:e>
                      <m:sup>
                        <m:r>
                          <a:rPr lang="en-HK" i="1">
                            <a:latin typeface="Cambria Math" panose="02040503050406030204" pitchFamily="18" charset="0"/>
                            <a:ea typeface="PMingLiU" panose="02020500000000000000" pitchFamily="18" charset="-120"/>
                            <a:cs typeface="Times New Roman" panose="02020603050405020304" pitchFamily="18" charset="0"/>
                          </a:rPr>
                          <m:t>𝛾</m:t>
                        </m:r>
                      </m:sup>
                    </m:sSup>
                  </m:oMath>
                </a14:m>
                <a:r>
                  <a:rPr lang="en-HK" dirty="0">
                    <a:latin typeface="Calibri" panose="020F0502020204030204" pitchFamily="34" charset="0"/>
                    <a:ea typeface="PMingLiU" panose="02020500000000000000" pitchFamily="18" charset="-120"/>
                    <a:cs typeface="Times New Roman" panose="02020603050405020304" pitchFamily="18" charset="0"/>
                  </a:rPr>
                  <a:t>,        </a:t>
                </a:r>
                <a14:m>
                  <m:oMath xmlns:m="http://schemas.openxmlformats.org/officeDocument/2006/math">
                    <m:r>
                      <a:rPr lang="en-HK" i="1">
                        <a:latin typeface="Cambria Math" panose="02040503050406030204" pitchFamily="18" charset="0"/>
                        <a:ea typeface="PMingLiU" panose="02020500000000000000" pitchFamily="18" charset="-120"/>
                        <a:cs typeface="Times New Roman" panose="02020603050405020304" pitchFamily="18" charset="0"/>
                      </a:rPr>
                      <m:t>𝜖</m:t>
                    </m:r>
                    <m:r>
                      <a:rPr lang="en-HK" i="1">
                        <a:latin typeface="Cambria Math" panose="02040503050406030204" pitchFamily="18" charset="0"/>
                        <a:ea typeface="PMingLiU" panose="02020500000000000000" pitchFamily="18" charset="-120"/>
                        <a:cs typeface="Times New Roman" panose="02020603050405020304" pitchFamily="18" charset="0"/>
                      </a:rPr>
                      <m:t>=</m:t>
                    </m:r>
                    <m:f>
                      <m:fPr>
                        <m:ctrlPr>
                          <a:rPr lang="en-HK" i="1">
                            <a:latin typeface="Cambria Math" panose="02040503050406030204" pitchFamily="18" charset="0"/>
                            <a:ea typeface="PMingLiU" panose="02020500000000000000" pitchFamily="18" charset="-120"/>
                            <a:cs typeface="Times New Roman" panose="02020603050405020304" pitchFamily="18" charset="0"/>
                          </a:rPr>
                        </m:ctrlPr>
                      </m:fPr>
                      <m:num>
                        <m:r>
                          <a:rPr lang="en-HK" b="0" i="1" smtClean="0">
                            <a:latin typeface="Cambria Math" panose="02040503050406030204" pitchFamily="18" charset="0"/>
                            <a:ea typeface="PMingLiU" panose="02020500000000000000" pitchFamily="18" charset="-120"/>
                            <a:cs typeface="Times New Roman" panose="02020603050405020304" pitchFamily="18" charset="0"/>
                          </a:rPr>
                          <m:t>𝑝</m:t>
                        </m:r>
                      </m:num>
                      <m:den>
                        <m:r>
                          <a:rPr lang="en-HK" i="1">
                            <a:latin typeface="Cambria Math" panose="02040503050406030204" pitchFamily="18" charset="0"/>
                            <a:ea typeface="PMingLiU" panose="02020500000000000000" pitchFamily="18" charset="-120"/>
                            <a:cs typeface="Times New Roman" panose="02020603050405020304" pitchFamily="18" charset="0"/>
                          </a:rPr>
                          <m:t>(</m:t>
                        </m:r>
                        <m:r>
                          <a:rPr lang="en-HK" i="1">
                            <a:latin typeface="Cambria Math" panose="02040503050406030204" pitchFamily="18" charset="0"/>
                            <a:ea typeface="PMingLiU" panose="02020500000000000000" pitchFamily="18" charset="-120"/>
                            <a:cs typeface="Times New Roman" panose="02020603050405020304" pitchFamily="18" charset="0"/>
                          </a:rPr>
                          <m:t>𝛾</m:t>
                        </m:r>
                        <m:r>
                          <a:rPr lang="en-HK" i="1">
                            <a:latin typeface="Cambria Math" panose="02040503050406030204" pitchFamily="18" charset="0"/>
                            <a:ea typeface="PMingLiU" panose="02020500000000000000" pitchFamily="18" charset="-120"/>
                            <a:cs typeface="Times New Roman" panose="02020603050405020304" pitchFamily="18" charset="0"/>
                          </a:rPr>
                          <m:t>−1)</m:t>
                        </m:r>
                        <m:r>
                          <a:rPr lang="en-HK" i="1">
                            <a:latin typeface="Cambria Math" panose="02040503050406030204" pitchFamily="18" charset="0"/>
                            <a:ea typeface="PMingLiU" panose="02020500000000000000" pitchFamily="18" charset="-120"/>
                            <a:cs typeface="Times New Roman" panose="02020603050405020304" pitchFamily="18" charset="0"/>
                          </a:rPr>
                          <m:t>𝜌</m:t>
                        </m:r>
                      </m:den>
                    </m:f>
                  </m:oMath>
                </a14:m>
                <a:endParaRPr lang="en-HK" dirty="0">
                  <a:latin typeface="Calibri" panose="020F0502020204030204" pitchFamily="34" charset="0"/>
                  <a:ea typeface="PMingLiU" panose="02020500000000000000" pitchFamily="18" charset="-12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xmlns:a14="http://schemas.microsoft.com/office/drawing/2010/main" xmlns="" id="{C2007E4B-136B-47AB-9A53-B34782E3C1E1}"/>
                  </a:ext>
                </a:extLst>
              </p:cNvPr>
              <p:cNvSpPr>
                <a:spLocks noRot="1" noChangeAspect="1" noMove="1" noResize="1" noEditPoints="1" noAdjustHandles="1" noChangeArrowheads="1" noChangeShapeType="1" noTextEdit="1"/>
              </p:cNvSpPr>
              <p:nvPr/>
            </p:nvSpPr>
            <p:spPr>
              <a:xfrm>
                <a:off x="4572000" y="1988840"/>
                <a:ext cx="4572000" cy="2121222"/>
              </a:xfrm>
              <a:prstGeom prst="rect">
                <a:avLst/>
              </a:prstGeom>
              <a:blipFill rotWithShape="1">
                <a:blip r:embed="rId3"/>
                <a:stretch>
                  <a:fillRect b="-862"/>
                </a:stretch>
              </a:blipFill>
            </p:spPr>
            <p:txBody>
              <a:bodyPr/>
              <a:lstStyle/>
              <a:p>
                <a:r>
                  <a:rPr lang="en-US">
                    <a:noFill/>
                  </a:rPr>
                  <a:t> </a:t>
                </a:r>
              </a:p>
            </p:txBody>
          </p:sp>
        </mc:Fallback>
      </mc:AlternateContent>
    </p:spTree>
    <p:extLst>
      <p:ext uri="{BB962C8B-B14F-4D97-AF65-F5344CB8AC3E}">
        <p14:creationId xmlns:p14="http://schemas.microsoft.com/office/powerpoint/2010/main" val="17572091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83C1-DEB7-4DC2-8CB4-DD99FBBBB4BA}"/>
              </a:ext>
            </a:extLst>
          </p:cNvPr>
          <p:cNvSpPr>
            <a:spLocks noGrp="1"/>
          </p:cNvSpPr>
          <p:nvPr>
            <p:ph type="title"/>
          </p:nvPr>
        </p:nvSpPr>
        <p:spPr/>
        <p:txBody>
          <a:bodyPr/>
          <a:lstStyle/>
          <a:p>
            <a:r>
              <a:rPr lang="en-HK" dirty="0"/>
              <a:t>HW3 C</a:t>
            </a:r>
          </a:p>
        </p:txBody>
      </p:sp>
      <p:sp>
        <p:nvSpPr>
          <p:cNvPr id="3" name="Content Placeholder 2">
            <a:extLst>
              <a:ext uri="{FF2B5EF4-FFF2-40B4-BE49-F238E27FC236}">
                <a16:creationId xmlns:a16="http://schemas.microsoft.com/office/drawing/2014/main" id="{F05BF086-7356-42D8-BF4F-234C3C35E647}"/>
              </a:ext>
            </a:extLst>
          </p:cNvPr>
          <p:cNvSpPr>
            <a:spLocks noGrp="1"/>
          </p:cNvSpPr>
          <p:nvPr>
            <p:ph idx="1"/>
          </p:nvPr>
        </p:nvSpPr>
        <p:spPr/>
        <p:txBody>
          <a:bodyPr>
            <a:normAutofit fontScale="77500" lnSpcReduction="20000"/>
          </a:bodyPr>
          <a:lstStyle/>
          <a:p>
            <a:r>
              <a:rPr lang="en-HK" dirty="0"/>
              <a:t>Or 4) Three body simulation using gravitational force</a:t>
            </a:r>
            <a:br>
              <a:rPr lang="en-HK" dirty="0"/>
            </a:br>
            <a:r>
              <a:rPr lang="en-HK" dirty="0"/>
              <a:t/>
            </a:r>
            <a:br>
              <a:rPr lang="en-HK" dirty="0"/>
            </a:br>
            <a:r>
              <a:rPr lang="en-HK" dirty="0"/>
              <a:t>Write a code for three body simulation of gravitational force. Implement Euler method and one predictor-corrector algorithm on same initial condition. Calculate the individual kinetic energy, total kinetic energy and total potential energy.</a:t>
            </a:r>
          </a:p>
          <a:p>
            <a:r>
              <a:rPr lang="en-HK" dirty="0"/>
              <a:t>Submit the 1) source code, 2) output .</a:t>
            </a:r>
            <a:r>
              <a:rPr lang="en-HK" dirty="0" err="1"/>
              <a:t>xyz</a:t>
            </a:r>
            <a:r>
              <a:rPr lang="en-HK" dirty="0"/>
              <a:t> files of trajectory, 3) plots of the KE vs time and PE vs time in two different integration methods you chosen, 4) A small report to explain the difference in energy conservation between the two methods you used</a:t>
            </a:r>
          </a:p>
          <a:p>
            <a:pPr marL="0" indent="0">
              <a:buNone/>
            </a:pPr>
            <a:r>
              <a:rPr lang="en-HK" dirty="0"/>
              <a:t/>
            </a:r>
            <a:br>
              <a:rPr lang="en-HK" dirty="0"/>
            </a:br>
            <a:endParaRPr lang="en-HK" dirty="0"/>
          </a:p>
        </p:txBody>
      </p:sp>
    </p:spTree>
    <p:extLst>
      <p:ext uri="{BB962C8B-B14F-4D97-AF65-F5344CB8AC3E}">
        <p14:creationId xmlns:p14="http://schemas.microsoft.com/office/powerpoint/2010/main" val="1063045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i="1" dirty="0" err="1"/>
              <a:t>ei</a:t>
            </a:r>
            <a:r>
              <a:rPr lang="en-US" i="1" dirty="0"/>
              <a:t> </a:t>
            </a:r>
            <a:r>
              <a:rPr lang="en-US" dirty="0"/>
              <a:t>= </a:t>
            </a:r>
            <a:r>
              <a:rPr lang="en-US" i="1" dirty="0"/>
              <a:t>ci </a:t>
            </a:r>
            <a:r>
              <a:rPr lang="en-US" dirty="0"/>
              <a:t>= 1 and </a:t>
            </a:r>
            <a:r>
              <a:rPr lang="en-US" i="1" dirty="0"/>
              <a:t>di </a:t>
            </a:r>
            <a:r>
              <a:rPr lang="en-US" dirty="0"/>
              <a:t>= −2. Assume that the force distribution on the bench is given by</a:t>
            </a:r>
          </a:p>
          <a:p>
            <a:endParaRPr lang="en-US" dirty="0"/>
          </a:p>
          <a:p>
            <a:endParaRPr lang="en-US" dirty="0"/>
          </a:p>
          <a:p>
            <a:endParaRPr lang="en-US" dirty="0"/>
          </a:p>
          <a:p>
            <a:r>
              <a:rPr lang="en-US" dirty="0"/>
              <a:t>with </a:t>
            </a:r>
            <a:r>
              <a:rPr lang="en-US" i="1" dirty="0"/>
              <a:t>f</a:t>
            </a:r>
            <a:r>
              <a:rPr lang="en-US" dirty="0"/>
              <a:t>0 = 200 N/m and </a:t>
            </a:r>
            <a:r>
              <a:rPr lang="en-US" i="1" dirty="0"/>
              <a:t>x</a:t>
            </a:r>
            <a:r>
              <a:rPr lang="en-US" dirty="0"/>
              <a:t>0 = 0</a:t>
            </a:r>
            <a:r>
              <a:rPr lang="en-US" i="1" dirty="0"/>
              <a:t>.</a:t>
            </a:r>
            <a:r>
              <a:rPr lang="en-US" dirty="0"/>
              <a:t>25 m, and that the bench has a length of 3.0 m,</a:t>
            </a:r>
          </a:p>
          <a:p>
            <a:r>
              <a:rPr lang="en-US" dirty="0"/>
              <a:t>a width of 0.20 m, a thickness of 0.030 m, a linear density of </a:t>
            </a:r>
            <a:r>
              <a:rPr lang="en-US" i="1" dirty="0"/>
              <a:t>ρ </a:t>
            </a:r>
            <a:r>
              <a:rPr lang="en-US" dirty="0"/>
              <a:t>= 3</a:t>
            </a:r>
            <a:r>
              <a:rPr lang="en-US" i="1" dirty="0"/>
              <a:t>.</a:t>
            </a:r>
            <a:r>
              <a:rPr lang="en-US" dirty="0"/>
              <a:t>0 kg/m, and</a:t>
            </a:r>
          </a:p>
          <a:p>
            <a:r>
              <a:rPr lang="en-US" dirty="0"/>
              <a:t>a Young’s modulus of 1</a:t>
            </a:r>
            <a:r>
              <a:rPr lang="en-US" i="1" dirty="0"/>
              <a:t>.</a:t>
            </a:r>
            <a:r>
              <a:rPr lang="en-US" dirty="0"/>
              <a:t>0 × 10</a:t>
            </a:r>
            <a:r>
              <a:rPr lang="en-US" baseline="30000" dirty="0"/>
              <a:t>9</a:t>
            </a:r>
            <a:r>
              <a:rPr lang="en-US" dirty="0"/>
              <a:t> N/m2. Here </a:t>
            </a:r>
            <a:r>
              <a:rPr lang="en-US" i="1" dirty="0"/>
              <a:t>g </a:t>
            </a:r>
            <a:r>
              <a:rPr lang="en-US" dirty="0"/>
              <a:t>= 9</a:t>
            </a:r>
            <a:r>
              <a:rPr lang="en-US" i="1" dirty="0"/>
              <a:t>.</a:t>
            </a:r>
            <a:r>
              <a:rPr lang="en-US" dirty="0"/>
              <a:t>80 m/s</a:t>
            </a:r>
            <a:r>
              <a:rPr lang="en-US" baseline="30000" dirty="0"/>
              <a:t>2</a:t>
            </a:r>
            <a:r>
              <a:rPr lang="en-US" dirty="0"/>
              <a:t> is the magnitude of the gravitational acceleration</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401" t="51458" r="29722" b="42083"/>
          <a:stretch/>
        </p:blipFill>
        <p:spPr bwMode="auto">
          <a:xfrm>
            <a:off x="208989" y="2348880"/>
            <a:ext cx="8964488" cy="1167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9632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477"/>
            <a:ext cx="4572000" cy="6740307"/>
          </a:xfrm>
          <a:prstGeom prst="rect">
            <a:avLst/>
          </a:prstGeom>
        </p:spPr>
        <p:txBody>
          <a:bodyPr>
            <a:spAutoFit/>
          </a:bodyPr>
          <a:lstStyle/>
          <a:p>
            <a:r>
              <a:rPr lang="en-US" b="1" dirty="0"/>
              <a:t>// A program to solve the problem of a person sitting</a:t>
            </a:r>
          </a:p>
          <a:p>
            <a:r>
              <a:rPr lang="en-US" b="1" dirty="0"/>
              <a:t>// on a bench as described in the text.</a:t>
            </a:r>
          </a:p>
          <a:p>
            <a:r>
              <a:rPr lang="en-US" b="1" dirty="0"/>
              <a:t>import </a:t>
            </a:r>
            <a:r>
              <a:rPr lang="en-US" b="1" dirty="0" err="1"/>
              <a:t>java.lang</a:t>
            </a:r>
            <a:r>
              <a:rPr lang="en-US" b="1" dirty="0"/>
              <a:t>.*;</a:t>
            </a:r>
          </a:p>
          <a:p>
            <a:r>
              <a:rPr lang="en-US" b="1" dirty="0"/>
              <a:t>public class Bench {</a:t>
            </a:r>
          </a:p>
          <a:p>
            <a:r>
              <a:rPr lang="en-US" b="1" dirty="0"/>
              <a:t>final static </a:t>
            </a:r>
            <a:r>
              <a:rPr lang="en-US" b="1" dirty="0" err="1"/>
              <a:t>int</a:t>
            </a:r>
            <a:r>
              <a:rPr lang="en-US" b="1" dirty="0"/>
              <a:t> n = 99, m = 2;</a:t>
            </a:r>
          </a:p>
          <a:p>
            <a:r>
              <a:rPr lang="en-US" b="1" dirty="0"/>
              <a:t>public static void main(String </a:t>
            </a:r>
            <a:r>
              <a:rPr lang="en-US" b="1" dirty="0" err="1"/>
              <a:t>argv</a:t>
            </a:r>
            <a:r>
              <a:rPr lang="en-US" b="1" dirty="0"/>
              <a:t>[]) {</a:t>
            </a:r>
          </a:p>
          <a:p>
            <a:r>
              <a:rPr lang="en-US" b="1" dirty="0"/>
              <a:t>double d[] = new double[n];</a:t>
            </a:r>
          </a:p>
          <a:p>
            <a:r>
              <a:rPr lang="en-US" b="1" dirty="0"/>
              <a:t>double b[] = new double[n];</a:t>
            </a:r>
          </a:p>
          <a:p>
            <a:r>
              <a:rPr lang="en-US" b="1" dirty="0"/>
              <a:t>double c[] = new double[n];</a:t>
            </a:r>
          </a:p>
          <a:p>
            <a:r>
              <a:rPr lang="pt-BR" b="1" dirty="0"/>
              <a:t>double l = 3, l2 = l/2, h = l/(n+1), h2 = h*h;</a:t>
            </a:r>
          </a:p>
          <a:p>
            <a:r>
              <a:rPr lang="fr-FR" b="1" dirty="0"/>
              <a:t>double x0 = 0.25, x2 = x0*x0, e0 = 1/</a:t>
            </a:r>
            <a:r>
              <a:rPr lang="fr-FR" b="1" dirty="0" err="1"/>
              <a:t>Math.E</a:t>
            </a:r>
            <a:r>
              <a:rPr lang="fr-FR" b="1" dirty="0"/>
              <a:t>;</a:t>
            </a:r>
          </a:p>
          <a:p>
            <a:r>
              <a:rPr lang="en-US" b="1" dirty="0"/>
              <a:t>double rho = 3, g = 9.8, f0 = 200;</a:t>
            </a:r>
          </a:p>
          <a:p>
            <a:r>
              <a:rPr lang="en-US" b="1" dirty="0"/>
              <a:t>double y = 1e9*</a:t>
            </a:r>
            <a:r>
              <a:rPr lang="en-US" b="1" dirty="0" err="1"/>
              <a:t>Math.pow</a:t>
            </a:r>
            <a:r>
              <a:rPr lang="en-US" b="1" dirty="0"/>
              <a:t>(0.03,3)*0.2/3;</a:t>
            </a:r>
          </a:p>
          <a:p>
            <a:r>
              <a:rPr lang="en-US" b="1" dirty="0"/>
              <a:t>// Evaluate the coefficient matrix elements</a:t>
            </a:r>
          </a:p>
          <a:p>
            <a:r>
              <a:rPr lang="nn-NO" b="1" dirty="0"/>
              <a:t>for (int i=0; i&lt;n; ++i) {</a:t>
            </a:r>
          </a:p>
          <a:p>
            <a:r>
              <a:rPr lang="en-US" b="1" dirty="0"/>
              <a:t>d[</a:t>
            </a:r>
            <a:r>
              <a:rPr lang="en-US" b="1" dirty="0" err="1"/>
              <a:t>i</a:t>
            </a:r>
            <a:r>
              <a:rPr lang="en-US" b="1" dirty="0"/>
              <a:t>] = -2;</a:t>
            </a:r>
          </a:p>
          <a:p>
            <a:r>
              <a:rPr lang="en-US" b="1" dirty="0"/>
              <a:t>c[</a:t>
            </a:r>
            <a:r>
              <a:rPr lang="en-US" b="1" dirty="0" err="1"/>
              <a:t>i</a:t>
            </a:r>
            <a:r>
              <a:rPr lang="en-US" b="1" dirty="0"/>
              <a:t>] = 1;</a:t>
            </a:r>
          </a:p>
          <a:p>
            <a:r>
              <a:rPr lang="en-US" b="1" dirty="0"/>
              <a:t>b[</a:t>
            </a:r>
            <a:r>
              <a:rPr lang="en-US" b="1" dirty="0" err="1"/>
              <a:t>i</a:t>
            </a:r>
            <a:r>
              <a:rPr lang="en-US" b="1" dirty="0"/>
              <a:t>] = -rho*g;</a:t>
            </a:r>
          </a:p>
          <a:p>
            <a:r>
              <a:rPr lang="en-US" b="1" dirty="0"/>
              <a:t>double x = h*(i+1)-l2;</a:t>
            </a:r>
          </a:p>
          <a:p>
            <a:r>
              <a:rPr lang="en-US" b="1" dirty="0"/>
              <a:t>if (</a:t>
            </a:r>
            <a:r>
              <a:rPr lang="en-US" b="1" dirty="0" err="1"/>
              <a:t>Math.abs</a:t>
            </a:r>
            <a:r>
              <a:rPr lang="en-US" b="1" dirty="0"/>
              <a:t>(x) &lt; x0)</a:t>
            </a:r>
          </a:p>
          <a:p>
            <a:r>
              <a:rPr lang="pt-BR" b="1" dirty="0"/>
              <a:t>b[i] -= f0*(Math.exp(-x*x/x2)-e0);</a:t>
            </a:r>
          </a:p>
          <a:p>
            <a:r>
              <a:rPr lang="en-US" b="1" dirty="0"/>
              <a:t>b[</a:t>
            </a:r>
            <a:r>
              <a:rPr lang="en-US" b="1" dirty="0" err="1"/>
              <a:t>i</a:t>
            </a:r>
            <a:r>
              <a:rPr lang="en-US" b="1" dirty="0"/>
              <a:t>] *= h2/y;</a:t>
            </a:r>
          </a:p>
          <a:p>
            <a:r>
              <a:rPr lang="en-US" b="1" dirty="0"/>
              <a:t>}</a:t>
            </a:r>
            <a:endParaRPr lang="en-US" dirty="0"/>
          </a:p>
        </p:txBody>
      </p:sp>
      <p:sp>
        <p:nvSpPr>
          <p:cNvPr id="5" name="矩形 4"/>
          <p:cNvSpPr/>
          <p:nvPr/>
        </p:nvSpPr>
        <p:spPr>
          <a:xfrm>
            <a:off x="4559882" y="764704"/>
            <a:ext cx="4572000" cy="4801314"/>
          </a:xfrm>
          <a:prstGeom prst="rect">
            <a:avLst/>
          </a:prstGeom>
        </p:spPr>
        <p:txBody>
          <a:bodyPr>
            <a:spAutoFit/>
          </a:bodyPr>
          <a:lstStyle/>
          <a:p>
            <a:r>
              <a:rPr lang="en-US" b="1" dirty="0"/>
              <a:t>// Obtain the solution of the </a:t>
            </a:r>
            <a:r>
              <a:rPr lang="en-US" b="1" dirty="0" err="1"/>
              <a:t>curverture</a:t>
            </a:r>
            <a:r>
              <a:rPr lang="en-US" b="1" dirty="0"/>
              <a:t> of the bench</a:t>
            </a:r>
          </a:p>
          <a:p>
            <a:r>
              <a:rPr lang="en-US" b="1" dirty="0"/>
              <a:t>double u[] = </a:t>
            </a:r>
            <a:r>
              <a:rPr lang="en-US" b="1" dirty="0" err="1"/>
              <a:t>tridiagonalLinearEq</a:t>
            </a:r>
            <a:r>
              <a:rPr lang="en-US" b="1" dirty="0"/>
              <a:t>(d, c, c, b);</a:t>
            </a:r>
          </a:p>
          <a:p>
            <a:r>
              <a:rPr lang="en-US" b="1" dirty="0"/>
              <a:t>// Output the result in every m time steps</a:t>
            </a:r>
          </a:p>
          <a:p>
            <a:r>
              <a:rPr lang="en-US" b="1" dirty="0"/>
              <a:t>double x = h;</a:t>
            </a:r>
          </a:p>
          <a:p>
            <a:r>
              <a:rPr lang="en-US" b="1" dirty="0"/>
              <a:t>double </a:t>
            </a:r>
            <a:r>
              <a:rPr lang="en-US" b="1" dirty="0" err="1"/>
              <a:t>mh</a:t>
            </a:r>
            <a:r>
              <a:rPr lang="en-US" b="1" dirty="0"/>
              <a:t> = m*h;</a:t>
            </a:r>
          </a:p>
          <a:p>
            <a:r>
              <a:rPr lang="nn-NO" b="1" dirty="0"/>
              <a:t>for (int i=0; i&lt;n; i+=m) {</a:t>
            </a:r>
          </a:p>
          <a:p>
            <a:r>
              <a:rPr lang="en-US" b="1" dirty="0" err="1"/>
              <a:t>System.out.println</a:t>
            </a:r>
            <a:r>
              <a:rPr lang="en-US" b="1" dirty="0"/>
              <a:t>(x + " " + 100*u[</a:t>
            </a:r>
            <a:r>
              <a:rPr lang="en-US" b="1" dirty="0" err="1"/>
              <a:t>i</a:t>
            </a:r>
            <a:r>
              <a:rPr lang="en-US" b="1" dirty="0"/>
              <a:t>]);</a:t>
            </a:r>
          </a:p>
          <a:p>
            <a:r>
              <a:rPr lang="en-US" b="1" dirty="0"/>
              <a:t>x += </a:t>
            </a:r>
            <a:r>
              <a:rPr lang="en-US" b="1" dirty="0" err="1"/>
              <a:t>mh</a:t>
            </a:r>
            <a:r>
              <a:rPr lang="en-US" b="1" dirty="0"/>
              <a:t>;</a:t>
            </a:r>
          </a:p>
          <a:p>
            <a:r>
              <a:rPr lang="en-US" b="1" dirty="0"/>
              <a:t>}</a:t>
            </a:r>
          </a:p>
          <a:p>
            <a:r>
              <a:rPr lang="en-US" b="1" dirty="0"/>
              <a:t>}</a:t>
            </a:r>
          </a:p>
          <a:p>
            <a:r>
              <a:rPr lang="en-US" b="1" dirty="0"/>
              <a:t>// Method to solve the </a:t>
            </a:r>
            <a:r>
              <a:rPr lang="en-US" b="1" dirty="0" err="1"/>
              <a:t>tridiagonal</a:t>
            </a:r>
            <a:r>
              <a:rPr lang="en-US" b="1" dirty="0"/>
              <a:t> linear equation set.</a:t>
            </a:r>
          </a:p>
          <a:p>
            <a:r>
              <a:rPr lang="en-US" b="1" dirty="0"/>
              <a:t>public static double[] </a:t>
            </a:r>
            <a:r>
              <a:rPr lang="en-US" b="1" dirty="0" err="1"/>
              <a:t>tridiagonalLinearEq</a:t>
            </a:r>
            <a:r>
              <a:rPr lang="en-US" b="1" dirty="0"/>
              <a:t>(double d[],</a:t>
            </a:r>
          </a:p>
          <a:p>
            <a:r>
              <a:rPr lang="fr-FR" b="1" dirty="0"/>
              <a:t>double e[], double c[], double b[]) {...}</a:t>
            </a:r>
          </a:p>
          <a:p>
            <a:r>
              <a:rPr lang="en-US" b="1" dirty="0"/>
              <a:t>}</a:t>
            </a:r>
            <a:endParaRPr lang="en-US" dirty="0"/>
          </a:p>
        </p:txBody>
      </p:sp>
    </p:spTree>
    <p:extLst>
      <p:ext uri="{BB962C8B-B14F-4D97-AF65-F5344CB8AC3E}">
        <p14:creationId xmlns:p14="http://schemas.microsoft.com/office/powerpoint/2010/main" val="567043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814" t="20208" r="26442" b="37708"/>
          <a:stretch/>
        </p:blipFill>
        <p:spPr bwMode="auto">
          <a:xfrm>
            <a:off x="611560" y="980728"/>
            <a:ext cx="7898066"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621944" y="5157192"/>
            <a:ext cx="8352928" cy="1200329"/>
          </a:xfrm>
          <a:prstGeom prst="rect">
            <a:avLst/>
          </a:prstGeom>
        </p:spPr>
        <p:txBody>
          <a:bodyPr wrap="square">
            <a:spAutoFit/>
          </a:bodyPr>
          <a:lstStyle/>
          <a:p>
            <a:r>
              <a:rPr lang="en-US" dirty="0"/>
              <a:t>The numerical result for the curvature of the bench calculated with the above</a:t>
            </a:r>
          </a:p>
          <a:p>
            <a:r>
              <a:rPr lang="en-US" dirty="0"/>
              <a:t>program is illustrated here. Under these realistic parameters, the bench</a:t>
            </a:r>
          </a:p>
          <a:p>
            <a:r>
              <a:rPr lang="en-US" dirty="0"/>
              <a:t>does not deviate from the original position very much. Even at the middle of the</a:t>
            </a:r>
          </a:p>
          <a:p>
            <a:r>
              <a:rPr lang="en-US" dirty="0"/>
              <a:t>bench, the effective radius for the curve is still about 30 m.</a:t>
            </a:r>
          </a:p>
        </p:txBody>
      </p:sp>
    </p:spTree>
    <p:extLst>
      <p:ext uri="{BB962C8B-B14F-4D97-AF65-F5344CB8AC3E}">
        <p14:creationId xmlns:p14="http://schemas.microsoft.com/office/powerpoint/2010/main" val="745247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a:bodyPr>
          <a:lstStyle/>
          <a:p>
            <a:r>
              <a:rPr lang="en-US" dirty="0"/>
              <a:t>When the equation is discretized into a difference equation, it becomes extremely simple with a symmetric, </a:t>
            </a:r>
            <a:r>
              <a:rPr lang="en-US" dirty="0" err="1"/>
              <a:t>tridiagonal</a:t>
            </a:r>
            <a:r>
              <a:rPr lang="en-US" dirty="0"/>
              <a:t> coefficient matrix. </a:t>
            </a:r>
          </a:p>
          <a:p>
            <a:r>
              <a:rPr lang="en-US" dirty="0"/>
              <a:t>In general, all one-dimensional problems with the same mathematical structure can be solved in the same fashion, such as the one-dimensional Poisson equation or the stationary one-dimensional diffusion equation. </a:t>
            </a:r>
          </a:p>
        </p:txBody>
      </p:sp>
    </p:spTree>
    <p:extLst>
      <p:ext uri="{BB962C8B-B14F-4D97-AF65-F5344CB8AC3E}">
        <p14:creationId xmlns:p14="http://schemas.microsoft.com/office/powerpoint/2010/main" val="4175633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10000"/>
          </a:bodyPr>
          <a:lstStyle/>
          <a:p>
            <a:r>
              <a:rPr lang="en-US" dirty="0"/>
              <a:t>If we split the coefficient matrix among the coordinates correctly, we can still preserve its tridiagonal nature, at least, in each step along each coordinate direction. </a:t>
            </a:r>
          </a:p>
          <a:p>
            <a:r>
              <a:rPr lang="en-US" dirty="0"/>
              <a:t>As long as the coefficient matrix is tridiagonal, we can use the simple LU decomposition to obtain the solution of the linear equation set. </a:t>
            </a:r>
          </a:p>
          <a:p>
            <a:r>
              <a:rPr lang="en-US" dirty="0"/>
              <a:t>Sometimes we may also need to solve the linear problem with the full matrix that is no longer tridiagonal. </a:t>
            </a:r>
            <a:r>
              <a:rPr lang="en-US" altLang="zh-CN" dirty="0"/>
              <a:t>We can just apply the methods we learned in the matrix chapter to solve them</a:t>
            </a:r>
            <a:r>
              <a:rPr lang="en-US" altLang="zh-CN" dirty="0" smtClean="0"/>
              <a:t>.</a:t>
            </a:r>
          </a:p>
          <a:p>
            <a:pPr lvl="1"/>
            <a:r>
              <a:rPr lang="en-US" altLang="zh-CN" dirty="0" smtClean="0"/>
              <a:t>Such as household algorithm.</a:t>
            </a:r>
            <a:endParaRPr lang="en-US" dirty="0"/>
          </a:p>
          <a:p>
            <a:endParaRPr lang="en-US" dirty="0"/>
          </a:p>
        </p:txBody>
      </p:sp>
    </p:spTree>
    <p:extLst>
      <p:ext uri="{BB962C8B-B14F-4D97-AF65-F5344CB8AC3E}">
        <p14:creationId xmlns:p14="http://schemas.microsoft.com/office/powerpoint/2010/main" val="408498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The relaxation method</a:t>
            </a:r>
            <a:endParaRPr lang="en-US" dirty="0"/>
          </a:p>
        </p:txBody>
      </p:sp>
      <p:sp>
        <p:nvSpPr>
          <p:cNvPr id="3" name="内容占位符 2"/>
          <p:cNvSpPr>
            <a:spLocks noGrp="1"/>
          </p:cNvSpPr>
          <p:nvPr>
            <p:ph idx="1"/>
          </p:nvPr>
        </p:nvSpPr>
        <p:spPr/>
        <p:txBody>
          <a:bodyPr>
            <a:normAutofit fontScale="92500" lnSpcReduction="10000"/>
          </a:bodyPr>
          <a:lstStyle/>
          <a:p>
            <a:r>
              <a:rPr lang="en-US" dirty="0"/>
              <a:t>a functional can be constructed for the purpose of discretizing a differential equation.</a:t>
            </a:r>
          </a:p>
          <a:p>
            <a:r>
              <a:rPr lang="en-US" dirty="0"/>
              <a:t>The procedure for reaching the differential equation is to optimize the functional.</a:t>
            </a:r>
          </a:p>
          <a:p>
            <a:r>
              <a:rPr lang="en-US" dirty="0"/>
              <a:t>In most cases, the optimization is equivalent to the minimization of the functional.</a:t>
            </a:r>
          </a:p>
          <a:p>
            <a:r>
              <a:rPr lang="en-US" dirty="0"/>
              <a:t>A numerical scheme can therefore be devised to find the numerical solution iteratively, as long as the functional associated with the equation does not increase with each new iteration.</a:t>
            </a:r>
          </a:p>
        </p:txBody>
      </p:sp>
    </p:spTree>
    <p:extLst>
      <p:ext uri="{BB962C8B-B14F-4D97-AF65-F5344CB8AC3E}">
        <p14:creationId xmlns:p14="http://schemas.microsoft.com/office/powerpoint/2010/main" val="30448020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23742</TotalTime>
  <Words>3011</Words>
  <Application>Microsoft Office PowerPoint</Application>
  <PresentationFormat>On-screen Show (4:3)</PresentationFormat>
  <Paragraphs>252</Paragraphs>
  <Slides>37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PMingLiU</vt:lpstr>
      <vt:lpstr>宋体</vt:lpstr>
      <vt:lpstr>Arial</vt:lpstr>
      <vt:lpstr>Calibri</vt:lpstr>
      <vt:lpstr>Cambria Math</vt:lpstr>
      <vt:lpstr>Times New Roman</vt:lpstr>
      <vt:lpstr>Office 主题​​</vt:lpstr>
      <vt:lpstr>Computational Physics (Lecture 16)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relaxation method</vt:lpstr>
      <vt:lpstr>PowerPoint Presentation</vt:lpstr>
      <vt:lpstr>the stationary one-dimensional diffusion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Initial-value problems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a few more examples</vt:lpstr>
      <vt:lpstr>HW 3 (no need to do all questions)</vt:lpstr>
      <vt:lpstr>HW3 A</vt:lpstr>
      <vt:lpstr>HW 3 B</vt:lpstr>
      <vt:lpstr>HW3 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jzhu</dc:creator>
  <cp:lastModifiedBy> </cp:lastModifiedBy>
  <cp:revision>384</cp:revision>
  <dcterms:created xsi:type="dcterms:W3CDTF">2014-01-05T10:31:17Z</dcterms:created>
  <dcterms:modified xsi:type="dcterms:W3CDTF">2022-11-01T06:24:15Z</dcterms:modified>
</cp:coreProperties>
</file>